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3648" r:id="rId1"/>
  </p:sldMasterIdLst>
  <p:notesMasterIdLst>
    <p:notesMasterId r:id="rId4"/>
  </p:notesMasterIdLst>
  <p:handoutMasterIdLst>
    <p:handoutMasterId r:id="rId28"/>
  </p:handoutMasterIdLst>
  <p:sldIdLst>
    <p:sldId id="256" r:id="rId3"/>
    <p:sldId id="269" r:id="rId5"/>
    <p:sldId id="258" r:id="rId6"/>
    <p:sldId id="270" r:id="rId7"/>
    <p:sldId id="278" r:id="rId8"/>
    <p:sldId id="279" r:id="rId9"/>
    <p:sldId id="280" r:id="rId10"/>
    <p:sldId id="282" r:id="rId11"/>
    <p:sldId id="283" r:id="rId12"/>
    <p:sldId id="281" r:id="rId13"/>
    <p:sldId id="284" r:id="rId14"/>
    <p:sldId id="285" r:id="rId15"/>
    <p:sldId id="287" r:id="rId16"/>
    <p:sldId id="286" r:id="rId17"/>
    <p:sldId id="288" r:id="rId18"/>
    <p:sldId id="289" r:id="rId19"/>
    <p:sldId id="290" r:id="rId20"/>
    <p:sldId id="292" r:id="rId21"/>
    <p:sldId id="293" r:id="rId22"/>
    <p:sldId id="294" r:id="rId23"/>
    <p:sldId id="295" r:id="rId24"/>
    <p:sldId id="291" r:id="rId25"/>
    <p:sldId id="277" r:id="rId26"/>
    <p:sldId id="261" r:id="rId27"/>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D63A3"/>
    <a:srgbClr val="269EEF"/>
    <a:srgbClr val="E7F7FF"/>
    <a:srgbClr val="FEF3C8"/>
    <a:srgbClr val="FDEBA3"/>
    <a:srgbClr val="C0E8FD"/>
    <a:srgbClr val="E6E6E6"/>
    <a:srgbClr val="1C97EE"/>
    <a:srgbClr val="0283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78992" autoAdjust="0"/>
  </p:normalViewPr>
  <p:slideViewPr>
    <p:cSldViewPr snapToGrid="0">
      <p:cViewPr varScale="1">
        <p:scale>
          <a:sx n="97" d="100"/>
          <a:sy n="97" d="100"/>
        </p:scale>
        <p:origin x="1216" y="184"/>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59" d="100"/>
          <a:sy n="59" d="100"/>
        </p:scale>
        <p:origin x="1498" y="8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34.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9BA72-ED4E-4AD5-BDD9-104245DAD6E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62735A-2086-4C7D-A970-FFB82E7A1D2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AlexNet由G.E.Hinton的学生A.Krizhevsky于2012年提出，并以显著的优势获得了当年ILSVRC比赛的冠军(Top-5错误率16.4%)，从而一举奠定了卷积神经网络在计算机视觉领域的统治地位。</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AlexNet的网络结构可以看作是早期的LeNet网络的更深更宽的版本，其采用了8层的卷积神经网络结构，拥有5个卷积层，其中3个卷积层后面接入了MaxPooling层，然后接入3层全连接层，最后一层是代表n类输出的Softmax层用作分类层。</a:t>
            </a:r>
            <a:endParaRPr dirty="0">
              <a:solidFill>
                <a:schemeClr val="tx1">
                  <a:lumMod val="50000"/>
                  <a:lumOff val="50000"/>
                </a:schemeClr>
              </a:solidFill>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在实验中，我们采用SGD优化器，学习率取0.001，动量取0.9，采用交叉熵作为分类损失函数。在批量大小取为128的情况下，训练120轮后，模型基本趋于收敛。训练中误差曲线，训练集准确率曲线和测试集准确率曲线如图4.2：</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AlexNet在训练集上达到71.3%的准确率，在测试集上达到了62.2%的准确率。对于各个类别而言，在测试集上的表现可见表4.1。</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值得注意的是，分类器对于“开心”的检测能力比较出众，达到了92%，对于小样本“厌恶”检测能力也还不错，但对于“恐惧”和“伤心”的检测能力略显欠缺。总体而言，相对于传统方法，AlexNet在性能上取得了很大的突破。</a:t>
            </a:r>
            <a:endParaRPr dirty="0">
              <a:solidFill>
                <a:schemeClr val="tx1">
                  <a:lumMod val="50000"/>
                  <a:lumOff val="50000"/>
                </a:schemeClr>
              </a:solidFill>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VGG于2014年由英国牛津大学Visual Geometry Group提出，主要工作是证明了增加网络的深度能够在一定程度上影响网络最终的性能。VGG有两种结构，分别是VGG16和VGG19，两者除了网络深度不一样，其本质并没有什么区别。相对于2012年AlexNet，VGG的一个改进是采用连续的3×3小卷积核来代替AlexNet中较大的卷积核（AlexNet采用了11×11，7×7与5×5大小的卷积核）。两个3×3步长为1的卷积核的叠加，其感受野相当与一个5×5的卷积核。但是采用堆积的小卷积核是由于大卷积核的，因为层数的增加，增加了网络的非线性，从而能让网络来学习更复杂的模型，并且小卷积核的参数更少。</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VGG的输入是224×224大小的RGB图像，在输入网络之前，作者先在训练集图像上对所有的图像计算RGB三通道的均值，并且减去对应均值。下图为VGG的网络结构，其中VGG16包含了13个卷积层和3个全连层，如图中的网络D，VGG19包含了16个卷积层和3个全连层，如图中的网络E。</a:t>
            </a:r>
            <a:endParaRPr dirty="0">
              <a:solidFill>
                <a:schemeClr val="tx1">
                  <a:lumMod val="50000"/>
                  <a:lumOff val="50000"/>
                </a:schemeClr>
              </a:solidFill>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在实验中，我们采用SGD优化器，学习率取0.001，动量取0.9，采用交叉熵作为分类损失函数。在批量大小取为128的情况下，使用预训练参数初始化模型，依次对VGG11、VGG16和VGG19进行训练。</a:t>
            </a:r>
            <a:endParaRPr dirty="0">
              <a:solidFill>
                <a:schemeClr val="tx1">
                  <a:lumMod val="50000"/>
                  <a:lumOff val="50000"/>
                </a:schemeClr>
              </a:solidFill>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GoogLeNet是2014年Christian Szegedy等人在2014年大规模视觉挑战赛(ILSVRC-2014)上使用的一种全新卷积神经网络结构，并以6.65%的错误率力压VGGNet等模型取得了ILSVRC-2014在分类任务上的冠军，于2015年在CVPR发表了论文《Going Deeper with Convolutions》。在这之前的AlexNet、VGG等结构都是通过增大网络的深度（层数）来获得更好的训练效果，但层数的增加会带来很多负作用，比如over fitting、梯度消失、梯度爆炸等，GoogLeNet则做了更加大胆的网络结构尝试，Inception的提出则从另一种角度来提升训练结果：能更高效的利用计算资源，在相同的计算量下能提取到更多的特征，从而提升训练结果，采用了Inception结构的GoogLeNet深度只有22层，其参数约为AlexNet的1/12，是同时期VGGNet的1/3。</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下面给出了GoogLeNet架构的缩略图，相比于以前的卷积神经网络结构，除了在深度上进行了延伸，还对网络的宽度进行了扩展，整个网络由许多块状子网络的堆叠而成，这个子网络即Inception模块，采用了模块化的设计，方便层的添加与修改。</a:t>
            </a:r>
            <a:endParaRPr dirty="0">
              <a:solidFill>
                <a:schemeClr val="tx1">
                  <a:lumMod val="50000"/>
                  <a:lumOff val="50000"/>
                </a:schemeClr>
              </a:solidFill>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在实验中，我们采用SGD优化器，学习率取0.001，动量取0.9，采用交叉熵作为分类损失函数。在批量大小取为128的情况下，使用预训练参数初始化模型，训练120轮后，模型基本趋于收敛。GoogLeNet在数据集FER2013上测试集准确率达到91.71%，验证集准确率达到69.77%，出现了严重的过拟合现象。训练中误差曲线，训练集准确率曲线和测试集准确率曲线如下图：</a:t>
            </a:r>
            <a:endParaRPr dirty="0">
              <a:solidFill>
                <a:schemeClr val="tx1">
                  <a:lumMod val="50000"/>
                  <a:lumOff val="50000"/>
                </a:schemeClr>
              </a:solidFill>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ResNet(Residual Neural Network)通过采用残差单元(Residual Unit)训练超深层次的神经网络，取得了2015年ILSVRC大赛的分类准确率第一名，其最深的网络结构可达152层。</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ResNet的核心思想是残差单元的引入。</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假定某段神经网络的输入是</a:t>
            </a:r>
            <a:r>
              <a:rPr lang="en-US" dirty="0">
                <a:solidFill>
                  <a:schemeClr val="tx1">
                    <a:lumMod val="50000"/>
                    <a:lumOff val="50000"/>
                  </a:schemeClr>
                </a:solidFill>
                <a:sym typeface="+mn-ea"/>
              </a:rPr>
              <a:t>x</a:t>
            </a:r>
            <a:r>
              <a:rPr dirty="0">
                <a:solidFill>
                  <a:schemeClr val="tx1">
                    <a:lumMod val="50000"/>
                    <a:lumOff val="50000"/>
                  </a:schemeClr>
                </a:solidFill>
                <a:sym typeface="+mn-ea"/>
              </a:rPr>
              <a:t>，期望输出是</a:t>
            </a:r>
            <a:r>
              <a:rPr lang="en-US" dirty="0">
                <a:solidFill>
                  <a:schemeClr val="tx1">
                    <a:lumMod val="50000"/>
                    <a:lumOff val="50000"/>
                  </a:schemeClr>
                </a:solidFill>
                <a:sym typeface="+mn-ea"/>
              </a:rPr>
              <a:t>H(x)</a:t>
            </a:r>
            <a:r>
              <a:rPr dirty="0">
                <a:solidFill>
                  <a:schemeClr val="tx1">
                    <a:lumMod val="50000"/>
                    <a:lumOff val="50000"/>
                  </a:schemeClr>
                </a:solidFill>
                <a:sym typeface="+mn-ea"/>
              </a:rPr>
              <a:t>，如果把</a:t>
            </a:r>
            <a:r>
              <a:rPr lang="en-US" dirty="0">
                <a:solidFill>
                  <a:schemeClr val="tx1">
                    <a:lumMod val="50000"/>
                    <a:lumOff val="50000"/>
                  </a:schemeClr>
                </a:solidFill>
                <a:sym typeface="+mn-ea"/>
              </a:rPr>
              <a:t>x</a:t>
            </a:r>
            <a:r>
              <a:rPr dirty="0">
                <a:solidFill>
                  <a:schemeClr val="tx1">
                    <a:lumMod val="50000"/>
                    <a:lumOff val="50000"/>
                  </a:schemeClr>
                </a:solidFill>
                <a:sym typeface="+mn-ea"/>
              </a:rPr>
              <a:t>直接传到输出作为初始结果，此时需要学习的目标就转化为</a:t>
            </a:r>
            <a:r>
              <a:rPr lang="en-US" dirty="0">
                <a:solidFill>
                  <a:schemeClr val="tx1">
                    <a:lumMod val="50000"/>
                    <a:lumOff val="50000"/>
                  </a:schemeClr>
                </a:solidFill>
                <a:sym typeface="+mn-ea"/>
              </a:rPr>
              <a:t>F(x)=H(x)-x</a:t>
            </a:r>
            <a:r>
              <a:rPr dirty="0">
                <a:solidFill>
                  <a:schemeClr val="tx1">
                    <a:lumMod val="50000"/>
                    <a:lumOff val="50000"/>
                  </a:schemeClr>
                </a:solidFill>
                <a:sym typeface="+mn-ea"/>
              </a:rPr>
              <a:t>。ResNet 即是利用残差单元将学习目标从完整的输出</a:t>
            </a:r>
            <a:r>
              <a:rPr lang="en-US" dirty="0">
                <a:solidFill>
                  <a:schemeClr val="tx1">
                    <a:lumMod val="50000"/>
                    <a:lumOff val="50000"/>
                  </a:schemeClr>
                </a:solidFill>
                <a:sym typeface="+mn-ea"/>
              </a:rPr>
              <a:t>H(x)</a:t>
            </a:r>
            <a:r>
              <a:rPr dirty="0">
                <a:solidFill>
                  <a:schemeClr val="tx1">
                    <a:lumMod val="50000"/>
                    <a:lumOff val="50000"/>
                  </a:schemeClr>
                </a:solidFill>
                <a:sym typeface="+mn-ea"/>
              </a:rPr>
              <a:t>转化为残差</a:t>
            </a:r>
            <a:r>
              <a:rPr lang="en-US" dirty="0">
                <a:solidFill>
                  <a:schemeClr val="tx1">
                    <a:lumMod val="50000"/>
                    <a:lumOff val="50000"/>
                  </a:schemeClr>
                </a:solidFill>
                <a:sym typeface="+mn-ea"/>
              </a:rPr>
              <a:t>H(x)-x</a:t>
            </a:r>
            <a:r>
              <a:rPr dirty="0">
                <a:solidFill>
                  <a:schemeClr val="tx1">
                    <a:lumMod val="50000"/>
                    <a:lumOff val="50000"/>
                  </a:schemeClr>
                </a:solidFill>
                <a:sym typeface="+mn-ea"/>
              </a:rPr>
              <a:t>。下图展示了一个基本的残差学习模块：</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与直连卷积神经网络不同，ResNet通过多个旁路的支线将输入连接到后面的层，从而引入残差学习，与传统的卷积层信息传递相比保存了信息的完整性，简化了学习目标和难度。下图展示了不同层数的ResNet的网络结构，都是通过基本的两层和三层残差模块连接而成：</a:t>
            </a:r>
            <a:endParaRPr dirty="0">
              <a:solidFill>
                <a:schemeClr val="tx1">
                  <a:lumMod val="50000"/>
                  <a:lumOff val="50000"/>
                </a:schemeClr>
              </a:solidFill>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ResNet包含多种不同的网络结构，其差异主要在于网络层数不同，经过多轮实验对比我们发现ResNet18的效果较好，所以选择了ResNet18进行训练。ResNet18的结构如下：</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与之前的网络相比，这次我们的CNN模型的一个关键变化是增加了Resudial块，它将原始输入添加回通过一个或多个卷积层传递输入获得的输出特征图。这个看似很小的变化使模型的性能有了很大的提高。此外，在每个卷积层之后，我们将添加一个批量归一化层，该层对前一层的输出进行归一化。</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残差连接：添加残差块将原始输入添加回通过一个或多个卷积层传递输入获得的输出特征图。</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批量归一化：在每个卷积层之后，我们添加一个批量归一化层，该层对前一层的输出进行归一化。这有点类似于数据规范化，只是它应用于层的输出，并且平均值和标准差是学习的参数。</a:t>
            </a:r>
            <a:endParaRPr dirty="0">
              <a:solidFill>
                <a:schemeClr val="tx1">
                  <a:lumMod val="50000"/>
                  <a:lumOff val="50000"/>
                </a:schemeClr>
              </a:solidFill>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对于ResNet实验，我们对训练集进行了如下数据处理：</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1)将图像转化为灰度图。</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2)将图像于0.8倍到1.2倍之间进行随机裁剪并将分辨率重置为[40,40]。</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3)每次处理有50%的概率将图像的亮度、对比度和饱和度分别修改为0.5、0.5、0.5。</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4)每次处理有50%的概率对图像进行水平和垂直偏移量为 0.2 的仿射变换。</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5)每次处理有50%的概率对图像进行水平翻转。</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6)每次处理有50%的概率对图像进行角度为-10度到10度之间的旋转。</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7)对图片进行上下左右以及中心裁剪，获得5张图片。</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8)转化为Tensor并进行归一化，接着将数据按通道进行标准化。我们可以通过减去平均值并除以每个通道中像素的标准偏差来归一化图像张量。对数据进行归一化可防止来自任何一个通道的像素值不成比例地影响损失和梯度。</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9)使用Random Erasing方法，在图片中随机选择一个矩形框，在随机的位置上使用随机的值来擦除图片原来的像素。通过该方法能够给图片加入不同程度的遮挡，通过这样的训练数据，可以减少模型过拟合的风险同时对遮挡具有一定的鲁棒性。</a:t>
            </a:r>
            <a:endParaRPr dirty="0">
              <a:solidFill>
                <a:schemeClr val="tx1">
                  <a:lumMod val="50000"/>
                  <a:lumOff val="50000"/>
                </a:schemeClr>
              </a:solidFill>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对验证集和测试集进行如下操作：</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1)将图像转化为灰度图。</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2)上下左右中心裁剪后翻转：在图片的四个角和中心各截取一幅大小为 size 的图片，并进行水平或竖直翻转。</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3)转化为Tensor并进行归一化，接着将数据按通道进行标准化。</a:t>
            </a:r>
            <a:endParaRPr dirty="0">
              <a:solidFill>
                <a:schemeClr val="tx1">
                  <a:lumMod val="50000"/>
                  <a:lumOff val="50000"/>
                </a:schemeClr>
              </a:solidFill>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本文主要讨论静态图像FER，静态图像FER的大多数传统方法使用手工特征或浅层学习方法，随着人工智能领域的飞速发展和情感识别比赛的不断举办，面部表情训练数据不断丰富，各个领域逐渐向深度学习方法转变，效果大大超过了传统方法。</a:t>
            </a:r>
            <a:endParaRPr lang="zh-CN" altLang="en-US" dirty="0"/>
          </a:p>
          <a:p>
            <a:r>
              <a:rPr lang="zh-CN" altLang="en-US" dirty="0"/>
              <a:t>静态图像FER当前也存在一些问题：深度神经网络需要大量的训练数据，以避免过拟合；受试者的个人属性差异较大；此外，还存在姿势、光照、遮挡等因素的</a:t>
            </a:r>
            <a:r>
              <a:rPr lang="zh-CN" altLang="en-US"/>
              <a:t>影响。</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混合精度：在训练时通过在模型中同时使用16位和32位浮点类型，加快运行速度，以减少内存对使用。通过让模型的某些部分保持使用32 位类型以保持数值稳定性，可以缩短模型的单步用时，而在评估指标（如准确率）方面仍可以获得同等的训练效果。混合精度训练能够有效降低对显存的消耗，可只占用之前一半左右的显存，但是训练速度会比之前稍慢一些。</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标签平滑：采用标签平滑方法进行正则化以防止模型在训练时过于自信地预测标签，改善泛化能力差的问题。公式如（7.1）所示，y’_i表示在原标签基础上修改后的标签值，y_i为原标签值。以二分类为例，原标签值为[0,1]，经过计算之后，标签值就变为了[0.05,0.95]。相当于重置了label，标签平滑一定程度上缩小 label 中 min 和 max 的差距，鼓励模型接近对应的label，越接近损失越小，可减少过拟合，让两端的极值向中间靠拢，可有效增强泛化能力。</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		（7.1）</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优化器：采用SDG作为优化器，学习率为0.1，动量为0.9，使用L2正则化方法通过向损失函数添加附加项来防止权重变得太大以防止过拟合，权衰量为0.001，并使用Nesterov动量，在凸批量梯度的情况下可有效改进收敛率。</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学习率调度：使用学习率调度器，而不是使用固定的学习率，它会在每批训练后改变学习率。应用ReduceLROnPlateau策略时，当特定的度量指标，如训练损失、验证损失或准确率不再变化时，学习率就会改变。采取max模式，factor为0.75，patience为5，意味着当指标5次没有改进时，学习率下降为原来的75%。</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梯度裁剪：我们还添加了梯度裁剪，这有助于将梯度值限制在较小的范围内，以防止在训练期间由于较大的梯度值而导致模型参数的意外更改。</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数据预处理时为进行数据增强进行了随机裁剪，在训练时需要对数据维数和标签进行对应调整。</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使用Mixup对输入数据进行简单线性变化以防止过拟合，可极大提升模型的泛化能力，其公式如（7.2）所示。Mixup与label smoothing结合能产生非常好的效果。</a:t>
            </a:r>
            <a:endParaRPr dirty="0">
              <a:solidFill>
                <a:schemeClr val="tx1">
                  <a:lumMod val="50000"/>
                  <a:lumOff val="50000"/>
                </a:schemeClr>
              </a:solidFill>
              <a:sym typeface="+mn-ea"/>
            </a:endParaRPr>
          </a:p>
          <a:p>
            <a:pPr indent="0" algn="just">
              <a:lnSpc>
                <a:spcPct val="150000"/>
              </a:lnSpc>
              <a:buFont typeface="Arial" panose="020B0604020202020204" pitchFamily="34" charset="0"/>
              <a:buNone/>
            </a:pPr>
            <a:r>
              <a:rPr dirty="0">
                <a:solidFill>
                  <a:schemeClr val="tx1">
                    <a:lumMod val="50000"/>
                    <a:lumOff val="50000"/>
                  </a:schemeClr>
                </a:solidFill>
                <a:sym typeface="+mn-ea"/>
              </a:rPr>
              <a:t>		（7.2）</a:t>
            </a:r>
            <a:endParaRPr dirty="0">
              <a:solidFill>
                <a:schemeClr val="tx1">
                  <a:lumMod val="50000"/>
                  <a:lumOff val="50000"/>
                </a:schemeClr>
              </a:solidFill>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经过优化的ResNet18在FER2013数据集上测试集准确率达到了74.28%，相较于优化前的66.34%提升显著。</a:t>
            </a:r>
            <a:endParaRPr dirty="0">
              <a:solidFill>
                <a:schemeClr val="tx1">
                  <a:lumMod val="50000"/>
                  <a:lumOff val="50000"/>
                </a:schemeClr>
              </a:solidFill>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其中各类别图片的具体数目如表中所示。</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数据增强是深度学习中的一种技术，它通过从现有数据生成新的训练数据来扩展原数据集。数据增强工具通过操作现有数据的参数，将数据转换为新的、独特的样本，从而有效解决训练深度学习模型数据不足的问题，并赋予模型更多的多样性和灵活性，提高模型的泛化能力与鲁棒性。</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本文采用多种方法尝试在</a:t>
            </a:r>
            <a:r>
              <a:rPr lang="en-US" altLang="zh-CN" dirty="0"/>
              <a:t>Fer2013</a:t>
            </a:r>
            <a:r>
              <a:rPr lang="zh-CN" altLang="en-US" dirty="0"/>
              <a:t>数据集上进行表情识别，如 </a:t>
            </a:r>
            <a:r>
              <a:rPr lang="zh-CN" altLang="en-US" sz="1200" b="0" dirty="0">
                <a:latin typeface="Arial" panose="020B0604020202020204" pitchFamily="34" charset="0"/>
                <a:ea typeface="微软雅黑" panose="020B0503020204020204" pitchFamily="34" charset="-122"/>
                <a:cs typeface="+mn-ea"/>
                <a:sym typeface="+mn-lt"/>
              </a:rPr>
              <a:t>Gabor</a:t>
            </a:r>
            <a:r>
              <a:rPr lang="zh-CN" altLang="en-US" sz="1200" dirty="0">
                <a:latin typeface="Arial" panose="020B0604020202020204" pitchFamily="34" charset="0"/>
                <a:ea typeface="微软雅黑" panose="020B0503020204020204" pitchFamily="34" charset="-122"/>
                <a:cs typeface="+mn-ea"/>
                <a:sym typeface="+mn-lt"/>
              </a:rPr>
              <a:t>滤波器与AdaBoost分类器、AlexNet、VGG、GoogLeNet、</a:t>
            </a:r>
            <a:r>
              <a:rPr lang="zh-CN" altLang="en-US" sz="1200" b="1" dirty="0">
                <a:latin typeface="Arial" panose="020B0604020202020204" pitchFamily="34" charset="0"/>
                <a:ea typeface="微软雅黑" panose="020B0503020204020204" pitchFamily="34" charset="-122"/>
                <a:cs typeface="+mn-ea"/>
                <a:sym typeface="+mn-lt"/>
              </a:rPr>
              <a:t>ResNet。</a:t>
            </a:r>
            <a:endParaRPr lang="zh-CN" altLang="en-US" sz="1200" b="1" dirty="0">
              <a:latin typeface="Arial" panose="020B0604020202020204" pitchFamily="34" charset="0"/>
              <a:ea typeface="微软雅黑" panose="020B0503020204020204" pitchFamily="34" charset="-122"/>
              <a:cs typeface="+mn-ea"/>
              <a:sym typeface="+mn-lt"/>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Gabor是D.Gabor于1946年提出的一个用于边缘提取的线性滤波器，其频率和方向表达与人类视觉系统类似，能够提供良好的方向选择和尺度选择特性，而且对于光照变化不敏感。</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AdaBoost是Adaptive Boosting的简称，属于集成算法(Ensemble Method)中Boosting类别中的一种，其通过结合多个弱学习器获得比任意单个学习器都要好的性能。</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AdaBoost是Adaptive Boosting的简称，属于集成算法(Ensemble Method)中Boosting类别中的一种，其通过结合多个弱学习器获得比任意单个学习器都要好的性能。</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lgn="just">
              <a:lnSpc>
                <a:spcPct val="150000"/>
              </a:lnSpc>
              <a:buFont typeface="Arial" panose="020B0604020202020204" pitchFamily="34" charset="0"/>
              <a:buNone/>
            </a:pPr>
            <a:r>
              <a:rPr dirty="0">
                <a:solidFill>
                  <a:schemeClr val="tx1">
                    <a:lumMod val="50000"/>
                    <a:lumOff val="50000"/>
                  </a:schemeClr>
                </a:solidFill>
                <a:sym typeface="+mn-ea"/>
              </a:rPr>
              <a:t>在实验中，我们选取方向为0，30，60，90，120，150，频率为0.5的一组</a:t>
            </a:r>
            <a:r>
              <a:rPr b="1" dirty="0">
                <a:solidFill>
                  <a:schemeClr val="tx1">
                    <a:lumMod val="50000"/>
                    <a:lumOff val="50000"/>
                  </a:schemeClr>
                </a:solidFill>
                <a:sym typeface="+mn-ea"/>
              </a:rPr>
              <a:t>Gabor滤波器</a:t>
            </a:r>
            <a:r>
              <a:rPr dirty="0">
                <a:solidFill>
                  <a:schemeClr val="tx1">
                    <a:lumMod val="50000"/>
                    <a:lumOff val="50000"/>
                  </a:schemeClr>
                </a:solidFill>
                <a:sym typeface="+mn-ea"/>
              </a:rPr>
              <a:t>进行特征提取，将滤波获得的特征展平，并进行归一化和特征拼接，从而将每张图转化为864维的特征。对于高维特征，我们再采用</a:t>
            </a:r>
            <a:r>
              <a:rPr b="1" dirty="0">
                <a:solidFill>
                  <a:schemeClr val="tx1">
                    <a:lumMod val="50000"/>
                    <a:lumOff val="50000"/>
                  </a:schemeClr>
                </a:solidFill>
                <a:sym typeface="+mn-ea"/>
              </a:rPr>
              <a:t>PCA方法</a:t>
            </a:r>
            <a:r>
              <a:rPr dirty="0">
                <a:solidFill>
                  <a:schemeClr val="tx1">
                    <a:lumMod val="50000"/>
                    <a:lumOff val="50000"/>
                  </a:schemeClr>
                </a:solidFill>
                <a:sym typeface="+mn-ea"/>
              </a:rPr>
              <a:t>进行降维，将维度压缩至100维。最后我们采用</a:t>
            </a:r>
            <a:r>
              <a:rPr b="1" dirty="0">
                <a:solidFill>
                  <a:schemeClr val="tx1">
                    <a:lumMod val="50000"/>
                    <a:lumOff val="50000"/>
                  </a:schemeClr>
                </a:solidFill>
                <a:sym typeface="+mn-ea"/>
              </a:rPr>
              <a:t>AdaBoost算法</a:t>
            </a:r>
            <a:r>
              <a:rPr dirty="0">
                <a:solidFill>
                  <a:schemeClr val="tx1">
                    <a:lumMod val="50000"/>
                    <a:lumOff val="50000"/>
                  </a:schemeClr>
                </a:solidFill>
                <a:sym typeface="+mn-ea"/>
              </a:rPr>
              <a:t>，在训练集上进行训练。最终在测试集上获得的分类结果</a:t>
            </a:r>
            <a:r>
              <a:rPr lang="zh-CN" dirty="0">
                <a:solidFill>
                  <a:schemeClr val="tx1">
                    <a:lumMod val="50000"/>
                    <a:lumOff val="50000"/>
                  </a:schemeClr>
                </a:solidFill>
                <a:sym typeface="+mn-ea"/>
              </a:rPr>
              <a:t>：</a:t>
            </a:r>
            <a:endParaRPr lang="zh-CN" dirty="0">
              <a:solidFill>
                <a:schemeClr val="tx1">
                  <a:lumMod val="50000"/>
                  <a:lumOff val="50000"/>
                </a:schemeClr>
              </a:solidFill>
              <a:sym typeface="+mn-ea"/>
            </a:endParaRPr>
          </a:p>
          <a:p>
            <a:pPr indent="0" algn="just">
              <a:lnSpc>
                <a:spcPct val="150000"/>
              </a:lnSpc>
              <a:buFont typeface="Arial" panose="020B0604020202020204" pitchFamily="34" charset="0"/>
              <a:buNone/>
            </a:pPr>
            <a:endParaRPr lang="zh-CN" altLang="en-US"/>
          </a:p>
          <a:p>
            <a:pPr indent="0" algn="just">
              <a:lnSpc>
                <a:spcPct val="150000"/>
              </a:lnSpc>
              <a:buFont typeface="Arial" panose="020B0604020202020204" pitchFamily="34" charset="0"/>
              <a:buNone/>
            </a:pPr>
            <a:r>
              <a:rPr lang="zh-CN" altLang="en-US"/>
              <a:t>通过实验数据可以发现，传统的机器学习方法在该数据集上获得的效果并不理想，对于“开心”类别的分类准确率相对于其他表情而言略高一些。</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556" name="组合 555"/>
          <p:cNvGrpSpPr/>
          <p:nvPr userDrawn="1"/>
        </p:nvGrpSpPr>
        <p:grpSpPr>
          <a:xfrm>
            <a:off x="0" y="0"/>
            <a:ext cx="12192000" cy="6972527"/>
            <a:chOff x="1588" y="4763"/>
            <a:chExt cx="12192000" cy="6862989"/>
          </a:xfrm>
        </p:grpSpPr>
        <p:sp>
          <p:nvSpPr>
            <p:cNvPr id="545" name="Freeform 509"/>
            <p:cNvSpPr/>
            <p:nvPr userDrawn="1"/>
          </p:nvSpPr>
          <p:spPr bwMode="auto">
            <a:xfrm>
              <a:off x="1588" y="4763"/>
              <a:ext cx="11485563" cy="6122988"/>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546" name="Freeform 510"/>
            <p:cNvSpPr/>
            <p:nvPr userDrawn="1"/>
          </p:nvSpPr>
          <p:spPr bwMode="auto">
            <a:xfrm>
              <a:off x="3684588" y="6131152"/>
              <a:ext cx="1652588" cy="73660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547" name="Oval 511"/>
            <p:cNvSpPr>
              <a:spLocks noChangeArrowheads="1"/>
            </p:cNvSpPr>
            <p:nvPr userDrawn="1"/>
          </p:nvSpPr>
          <p:spPr bwMode="auto">
            <a:xfrm>
              <a:off x="7786688" y="2857501"/>
              <a:ext cx="2973388" cy="2968625"/>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548" name="Freeform 512"/>
            <p:cNvSpPr/>
            <p:nvPr userDrawn="1"/>
          </p:nvSpPr>
          <p:spPr bwMode="auto">
            <a:xfrm>
              <a:off x="6223000" y="4763"/>
              <a:ext cx="5970588" cy="5961063"/>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gradFill>
              <a:gsLst>
                <a:gs pos="97000">
                  <a:schemeClr val="accent2"/>
                </a:gs>
                <a:gs pos="28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49" name="Freeform 513"/>
            <p:cNvSpPr/>
            <p:nvPr userDrawn="1"/>
          </p:nvSpPr>
          <p:spPr bwMode="auto">
            <a:xfrm>
              <a:off x="9610725" y="3206751"/>
              <a:ext cx="1450975" cy="289877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0" name="Freeform 514"/>
            <p:cNvSpPr/>
            <p:nvPr userDrawn="1"/>
          </p:nvSpPr>
          <p:spPr bwMode="auto">
            <a:xfrm>
              <a:off x="295275" y="1303338"/>
              <a:ext cx="527050" cy="588963"/>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51" name="Freeform 515"/>
            <p:cNvSpPr/>
            <p:nvPr userDrawn="1"/>
          </p:nvSpPr>
          <p:spPr bwMode="auto">
            <a:xfrm>
              <a:off x="5476875" y="4763"/>
              <a:ext cx="4738688" cy="2876550"/>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552" name="Freeform 516"/>
            <p:cNvSpPr/>
            <p:nvPr userDrawn="1"/>
          </p:nvSpPr>
          <p:spPr bwMode="auto">
            <a:xfrm>
              <a:off x="7513638" y="4763"/>
              <a:ext cx="2701925" cy="2178050"/>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1246981" y="3006820"/>
            <a:ext cx="5627686"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9802" name="标题 1"/>
          <p:cNvSpPr>
            <a:spLocks noGrp="1"/>
          </p:cNvSpPr>
          <p:nvPr userDrawn="1">
            <p:ph type="ctrTitle"/>
          </p:nvPr>
        </p:nvSpPr>
        <p:spPr>
          <a:xfrm>
            <a:off x="1246982" y="1938685"/>
            <a:ext cx="5627686" cy="1042559"/>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1251875" y="4630968"/>
            <a:ext cx="2500975" cy="296271"/>
          </a:xfrm>
          <a:prstGeom prst="roundRect">
            <a:avLst>
              <a:gd name="adj" fmla="val 50000"/>
            </a:avLst>
          </a:prstGeom>
          <a:gradFill>
            <a:gsLst>
              <a:gs pos="9000">
                <a:schemeClr val="accent2"/>
              </a:gs>
              <a:gs pos="85000">
                <a:schemeClr val="accent1"/>
              </a:gs>
            </a:gsLst>
            <a:lin ang="0" scaled="0"/>
          </a:gradFill>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1246982" y="4998158"/>
            <a:ext cx="1620043" cy="296271"/>
          </a:xfrm>
          <a:prstGeom prst="roundRect">
            <a:avLst>
              <a:gd name="adj" fmla="val 50000"/>
            </a:avLst>
          </a:prstGeom>
          <a:ln>
            <a:gradFill>
              <a:gsLst>
                <a:gs pos="10000">
                  <a:schemeClr val="accent2"/>
                </a:gs>
                <a:gs pos="87000">
                  <a:schemeClr val="accent1"/>
                </a:gs>
              </a:gsLst>
              <a:lin ang="5400000" scaled="1"/>
            </a:gradFill>
          </a:ln>
        </p:spPr>
        <p:txBody>
          <a:bodyPr vert="horz" anchor="ctr">
            <a:noAutofit/>
          </a:bodyPr>
          <a:lstStyle>
            <a:lvl1pPr marL="0" indent="0" algn="l">
              <a:buNone/>
              <a:defRPr sz="1500" b="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grpSp>
        <p:nvGrpSpPr>
          <p:cNvPr id="583" name="组合 582"/>
          <p:cNvGrpSpPr/>
          <p:nvPr userDrawn="1"/>
        </p:nvGrpSpPr>
        <p:grpSpPr>
          <a:xfrm rot="1015566">
            <a:off x="822326" y="1077560"/>
            <a:ext cx="1616075" cy="3328401"/>
            <a:chOff x="682625" y="1041062"/>
            <a:chExt cx="1616075" cy="3328401"/>
          </a:xfrm>
        </p:grpSpPr>
        <p:sp>
          <p:nvSpPr>
            <p:cNvPr id="579"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580"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sp>
        <p:nvSpPr>
          <p:cNvPr id="20" name="标题 1"/>
          <p:cNvSpPr>
            <a:spLocks noGrp="1"/>
          </p:cNvSpPr>
          <p:nvPr userDrawn="1">
            <p:ph type="title"/>
          </p:nvPr>
        </p:nvSpPr>
        <p:spPr>
          <a:xfrm>
            <a:off x="2846196" y="1942131"/>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2846195" y="2837481"/>
            <a:ext cx="5419185" cy="1015623"/>
          </a:xfrm>
        </p:spPr>
        <p:txBody>
          <a:bodyPr anchor="t">
            <a:normAutofit/>
          </a:bodyPr>
          <a:lstStyle>
            <a:lvl1pPr marL="0" indent="0" algn="l">
              <a:lnSpc>
                <a:spcPct val="100000"/>
              </a:lnSpc>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7" y="0"/>
            <a:ext cx="4121834" cy="4121834"/>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userDrawn="1">
  <p:cSld name="1_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7" name="图片占位符 6"/>
          <p:cNvSpPr>
            <a:spLocks noGrp="1"/>
          </p:cNvSpPr>
          <p:nvPr>
            <p:ph type="pic" idx="13"/>
          </p:nvPr>
        </p:nvSpPr>
        <p:spPr>
          <a:xfrm>
            <a:off x="8362950" y="1809750"/>
            <a:ext cx="2857500" cy="2438400"/>
          </a:xfr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70166" y="0"/>
            <a:ext cx="4121833" cy="4121833"/>
          </a:xfrm>
          <a:prstGeom prst="rect">
            <a:avLst/>
          </a:prstGeom>
        </p:spPr>
      </p:pic>
      <p:sp>
        <p:nvSpPr>
          <p:cNvPr id="3" name="Oval 511"/>
          <p:cNvSpPr>
            <a:spLocks noChangeArrowheads="1"/>
          </p:cNvSpPr>
          <p:nvPr userDrawn="1"/>
        </p:nvSpPr>
        <p:spPr bwMode="auto">
          <a:xfrm>
            <a:off x="9403004" y="5412016"/>
            <a:ext cx="1772996" cy="1798409"/>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grpSp>
        <p:nvGrpSpPr>
          <p:cNvPr id="7" name="组合 6"/>
          <p:cNvGrpSpPr/>
          <p:nvPr userDrawn="1"/>
        </p:nvGrpSpPr>
        <p:grpSpPr>
          <a:xfrm rot="959293">
            <a:off x="13061" y="3476994"/>
            <a:ext cx="1514633" cy="3119475"/>
            <a:chOff x="682625" y="1041062"/>
            <a:chExt cx="1616075" cy="3328401"/>
          </a:xfrm>
        </p:grpSpPr>
        <p:sp>
          <p:nvSpPr>
            <p:cNvPr id="8" name="Freeform 513"/>
            <p:cNvSpPr/>
            <p:nvPr userDrawn="1"/>
          </p:nvSpPr>
          <p:spPr bwMode="auto">
            <a:xfrm rot="576007">
              <a:off x="682625" y="1140849"/>
              <a:ext cx="1616075" cy="3228614"/>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9" name="Freeform 514"/>
            <p:cNvSpPr/>
            <p:nvPr userDrawn="1"/>
          </p:nvSpPr>
          <p:spPr bwMode="auto">
            <a:xfrm rot="900000">
              <a:off x="1159555" y="1041062"/>
              <a:ext cx="874939" cy="977719"/>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gr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874769" y="477840"/>
            <a:ext cx="2174882" cy="45606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34" name="Freeform 509"/>
          <p:cNvSpPr/>
          <p:nvPr userDrawn="1"/>
        </p:nvSpPr>
        <p:spPr bwMode="auto">
          <a:xfrm flipH="1">
            <a:off x="708025" y="-85725"/>
            <a:ext cx="11485563" cy="6203719"/>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accent5">
              <a:lumMod val="20000"/>
              <a:lumOff val="80000"/>
              <a:alpha val="70000"/>
            </a:schemeClr>
          </a:solidFill>
          <a:ln>
            <a:noFill/>
          </a:ln>
        </p:spPr>
        <p:txBody>
          <a:bodyPr vert="horz" wrap="square" lIns="91440" tIns="45720" rIns="91440" bIns="45720" numCol="1" anchor="t" anchorCtr="0" compatLnSpc="1"/>
          <a:lstStyle/>
          <a:p>
            <a:endParaRPr lang="zh-CN" altLang="en-US" dirty="0"/>
          </a:p>
        </p:txBody>
      </p:sp>
      <p:sp>
        <p:nvSpPr>
          <p:cNvPr id="335" name="Freeform 510"/>
          <p:cNvSpPr/>
          <p:nvPr userDrawn="1"/>
        </p:nvSpPr>
        <p:spPr bwMode="auto">
          <a:xfrm flipH="1">
            <a:off x="6858000" y="6121440"/>
            <a:ext cx="1652588" cy="746312"/>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210611" cy="6210611"/>
          </a:xfrm>
          <a:prstGeom prst="rect">
            <a:avLst/>
          </a:prstGeom>
        </p:spPr>
      </p:pic>
      <p:sp>
        <p:nvSpPr>
          <p:cNvPr id="336" name="Oval 511"/>
          <p:cNvSpPr>
            <a:spLocks noChangeArrowheads="1"/>
          </p:cNvSpPr>
          <p:nvPr userDrawn="1"/>
        </p:nvSpPr>
        <p:spPr bwMode="auto">
          <a:xfrm flipH="1">
            <a:off x="1435100" y="2804626"/>
            <a:ext cx="2973388" cy="3007766"/>
          </a:xfrm>
          <a:prstGeom prst="ellipse">
            <a:avLst/>
          </a:prstGeom>
          <a:gradFill>
            <a:gsLst>
              <a:gs pos="8000">
                <a:schemeClr val="accent4">
                  <a:lumMod val="60000"/>
                  <a:lumOff val="40000"/>
                  <a:alpha val="30000"/>
                </a:schemeClr>
              </a:gs>
              <a:gs pos="85000">
                <a:schemeClr val="accent4">
                  <a:alpha val="30000"/>
                </a:schemeClr>
              </a:gs>
            </a:gsLst>
            <a:lin ang="0" scaled="0"/>
          </a:gradFill>
          <a:ln>
            <a:noFill/>
          </a:ln>
        </p:spPr>
        <p:txBody>
          <a:bodyPr vert="horz" wrap="square" lIns="91440" tIns="45720" rIns="91440" bIns="45720" numCol="1" anchor="t" anchorCtr="0" compatLnSpc="1"/>
          <a:lstStyle/>
          <a:p>
            <a:endParaRPr lang="zh-CN" altLang="en-US"/>
          </a:p>
        </p:txBody>
      </p:sp>
      <p:sp>
        <p:nvSpPr>
          <p:cNvPr id="338" name="Freeform 513"/>
          <p:cNvSpPr/>
          <p:nvPr userDrawn="1"/>
        </p:nvSpPr>
        <p:spPr bwMode="auto">
          <a:xfrm flipH="1">
            <a:off x="1133476" y="3158481"/>
            <a:ext cx="1450975" cy="2936995"/>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39" name="Freeform 514"/>
          <p:cNvSpPr/>
          <p:nvPr userDrawn="1"/>
        </p:nvSpPr>
        <p:spPr bwMode="auto">
          <a:xfrm flipH="1">
            <a:off x="11372851" y="1229972"/>
            <a:ext cx="527050" cy="596728"/>
          </a:xfrm>
          <a:custGeom>
            <a:avLst/>
            <a:gdLst>
              <a:gd name="T0" fmla="*/ 38 w 332"/>
              <a:gd name="T1" fmla="*/ 371 h 371"/>
              <a:gd name="T2" fmla="*/ 0 w 332"/>
              <a:gd name="T3" fmla="*/ 39 h 371"/>
              <a:gd name="T4" fmla="*/ 332 w 332"/>
              <a:gd name="T5" fmla="*/ 0 h 371"/>
              <a:gd name="T6" fmla="*/ 38 w 332"/>
              <a:gd name="T7" fmla="*/ 371 h 371"/>
            </a:gdLst>
            <a:ahLst/>
            <a:cxnLst>
              <a:cxn ang="0">
                <a:pos x="T0" y="T1"/>
              </a:cxn>
              <a:cxn ang="0">
                <a:pos x="T2" y="T3"/>
              </a:cxn>
              <a:cxn ang="0">
                <a:pos x="T4" y="T5"/>
              </a:cxn>
              <a:cxn ang="0">
                <a:pos x="T6" y="T7"/>
              </a:cxn>
            </a:cxnLst>
            <a:rect l="0" t="0" r="r" b="b"/>
            <a:pathLst>
              <a:path w="332" h="371">
                <a:moveTo>
                  <a:pt x="38" y="371"/>
                </a:moveTo>
                <a:lnTo>
                  <a:pt x="0" y="39"/>
                </a:lnTo>
                <a:lnTo>
                  <a:pt x="332" y="0"/>
                </a:lnTo>
                <a:lnTo>
                  <a:pt x="38" y="371"/>
                </a:lnTo>
                <a:close/>
              </a:path>
            </a:pathLst>
          </a:custGeom>
          <a:gradFill>
            <a:gsLst>
              <a:gs pos="8000">
                <a:schemeClr val="accent2"/>
              </a:gs>
              <a:gs pos="85000">
                <a:schemeClr val="accent1"/>
              </a:gs>
            </a:gsLst>
            <a:lin ang="0" scaled="0"/>
          </a:gradFill>
          <a:ln>
            <a:noFill/>
          </a:ln>
        </p:spPr>
        <p:txBody>
          <a:bodyPr vert="horz" wrap="square" lIns="91440" tIns="45720" rIns="91440" bIns="45720" numCol="1" anchor="t" anchorCtr="0" compatLnSpc="1"/>
          <a:lstStyle/>
          <a:p>
            <a:endParaRPr lang="zh-CN" altLang="en-US"/>
          </a:p>
        </p:txBody>
      </p:sp>
      <p:sp>
        <p:nvSpPr>
          <p:cNvPr id="340" name="Freeform 515"/>
          <p:cNvSpPr/>
          <p:nvPr userDrawn="1"/>
        </p:nvSpPr>
        <p:spPr bwMode="auto">
          <a:xfrm flipH="1">
            <a:off x="1979613" y="-85725"/>
            <a:ext cx="4738688" cy="291447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a:p>
        </p:txBody>
      </p:sp>
      <p:sp>
        <p:nvSpPr>
          <p:cNvPr id="341" name="Freeform 516"/>
          <p:cNvSpPr/>
          <p:nvPr userDrawn="1"/>
        </p:nvSpPr>
        <p:spPr bwMode="auto">
          <a:xfrm flipH="1">
            <a:off x="1979613" y="-85725"/>
            <a:ext cx="2701925" cy="2206767"/>
          </a:xfrm>
          <a:custGeom>
            <a:avLst/>
            <a:gdLst>
              <a:gd name="T0" fmla="*/ 1269 w 1702"/>
              <a:gd name="T1" fmla="*/ 1374 h 1374"/>
              <a:gd name="T2" fmla="*/ 1702 w 1702"/>
              <a:gd name="T3" fmla="*/ 323 h 1374"/>
              <a:gd name="T4" fmla="*/ 1667 w 1702"/>
              <a:gd name="T5" fmla="*/ 0 h 1374"/>
              <a:gd name="T6" fmla="*/ 0 w 1702"/>
              <a:gd name="T7" fmla="*/ 0 h 1374"/>
              <a:gd name="T8" fmla="*/ 1269 w 1702"/>
              <a:gd name="T9" fmla="*/ 1374 h 1374"/>
            </a:gdLst>
            <a:ahLst/>
            <a:cxnLst>
              <a:cxn ang="0">
                <a:pos x="T0" y="T1"/>
              </a:cxn>
              <a:cxn ang="0">
                <a:pos x="T2" y="T3"/>
              </a:cxn>
              <a:cxn ang="0">
                <a:pos x="T4" y="T5"/>
              </a:cxn>
              <a:cxn ang="0">
                <a:pos x="T6" y="T7"/>
              </a:cxn>
              <a:cxn ang="0">
                <a:pos x="T8" y="T9"/>
              </a:cxn>
            </a:cxnLst>
            <a:rect l="0" t="0" r="r" b="b"/>
            <a:pathLst>
              <a:path w="1702" h="1374">
                <a:moveTo>
                  <a:pt x="1269" y="1374"/>
                </a:moveTo>
                <a:cubicBezTo>
                  <a:pt x="1536" y="1104"/>
                  <a:pt x="1702" y="733"/>
                  <a:pt x="1702" y="323"/>
                </a:cubicBezTo>
                <a:cubicBezTo>
                  <a:pt x="1702" y="212"/>
                  <a:pt x="1690" y="104"/>
                  <a:pt x="1667" y="0"/>
                </a:cubicBezTo>
                <a:cubicBezTo>
                  <a:pt x="0" y="0"/>
                  <a:pt x="0" y="0"/>
                  <a:pt x="0" y="0"/>
                </a:cubicBezTo>
                <a:lnTo>
                  <a:pt x="1269" y="1374"/>
                </a:lnTo>
                <a:close/>
              </a:path>
            </a:pathLst>
          </a:custGeom>
          <a:gradFill>
            <a:gsLst>
              <a:gs pos="8000">
                <a:schemeClr val="accent5"/>
              </a:gs>
              <a:gs pos="85000">
                <a:schemeClr val="accent3"/>
              </a:gs>
            </a:gsLst>
            <a:lin ang="0" scaled="0"/>
          </a:gradFill>
          <a:ln>
            <a:noFill/>
          </a:ln>
        </p:spPr>
        <p:txBody>
          <a:bodyPr vert="horz" wrap="square" lIns="91440" tIns="45720" rIns="91440" bIns="45720" numCol="1" anchor="t" anchorCtr="0" compatLnSpc="1"/>
          <a:lstStyle/>
          <a:p>
            <a:endParaRPr lang="zh-CN" altLang="en-US"/>
          </a:p>
        </p:txBody>
      </p:sp>
      <p:sp>
        <p:nvSpPr>
          <p:cNvPr id="13" name="标题 1"/>
          <p:cNvSpPr>
            <a:spLocks noGrp="1"/>
          </p:cNvSpPr>
          <p:nvPr userDrawn="1">
            <p:ph type="ctrTitle" hasCustomPrompt="1"/>
          </p:nvPr>
        </p:nvSpPr>
        <p:spPr>
          <a:xfrm>
            <a:off x="6678613" y="2070558"/>
            <a:ext cx="4604544"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6678613" y="4376794"/>
            <a:ext cx="4604544"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userDrawn="1">
            <p:ph type="body" sz="quarter" idx="10" hasCustomPrompt="1"/>
          </p:nvPr>
        </p:nvSpPr>
        <p:spPr>
          <a:xfrm>
            <a:off x="6678614" y="4080523"/>
            <a:ext cx="460454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9554536" y="330590"/>
            <a:ext cx="2174882" cy="45606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5.xml"/><Relationship Id="rId3" Type="http://schemas.openxmlformats.org/officeDocument/2006/relationships/themeOverride" Target="../theme/themeOverride10.xml"/><Relationship Id="rId2" Type="http://schemas.openxmlformats.org/officeDocument/2006/relationships/image" Target="../media/image12.png"/><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xml"/><Relationship Id="rId3" Type="http://schemas.openxmlformats.org/officeDocument/2006/relationships/themeOverride" Target="../theme/themeOverride11.xml"/><Relationship Id="rId2" Type="http://schemas.openxmlformats.org/officeDocument/2006/relationships/image" Target="../media/image13.jpeg"/><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5.xml"/><Relationship Id="rId5" Type="http://schemas.openxmlformats.org/officeDocument/2006/relationships/themeOverride" Target="../theme/themeOverride12.xml"/><Relationship Id="rId4" Type="http://schemas.openxmlformats.org/officeDocument/2006/relationships/image" Target="../media/image15.png"/><Relationship Id="rId3" Type="http://schemas.openxmlformats.org/officeDocument/2006/relationships/tags" Target="../tags/tag15.xml"/><Relationship Id="rId2" Type="http://schemas.openxmlformats.org/officeDocument/2006/relationships/image" Target="../media/image14.png"/><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5.xml"/><Relationship Id="rId3" Type="http://schemas.openxmlformats.org/officeDocument/2006/relationships/themeOverride" Target="../theme/themeOverride13.xml"/><Relationship Id="rId2" Type="http://schemas.openxmlformats.org/officeDocument/2006/relationships/image" Target="../media/image16.png"/><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hemeOverride" Target="../theme/themeOverride14.xml"/><Relationship Id="rId7" Type="http://schemas.openxmlformats.org/officeDocument/2006/relationships/tags" Target="../tags/tag20.xml"/><Relationship Id="rId6" Type="http://schemas.openxmlformats.org/officeDocument/2006/relationships/image" Target="../media/image19.png"/><Relationship Id="rId5" Type="http://schemas.openxmlformats.org/officeDocument/2006/relationships/tags" Target="../tags/tag19.xml"/><Relationship Id="rId4" Type="http://schemas.openxmlformats.org/officeDocument/2006/relationships/image" Target="../media/image18.png"/><Relationship Id="rId3" Type="http://schemas.openxmlformats.org/officeDocument/2006/relationships/tags" Target="../tags/tag18.xml"/><Relationship Id="rId2" Type="http://schemas.openxmlformats.org/officeDocument/2006/relationships/image" Target="../media/image17.png"/><Relationship Id="rId10" Type="http://schemas.openxmlformats.org/officeDocument/2006/relationships/notesSlide" Target="../notesSlides/notesSlide13.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xml"/><Relationship Id="rId3" Type="http://schemas.openxmlformats.org/officeDocument/2006/relationships/themeOverride" Target="../theme/themeOverride15.xml"/><Relationship Id="rId2" Type="http://schemas.openxmlformats.org/officeDocument/2006/relationships/image" Target="../media/image20.png"/><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5.xml"/><Relationship Id="rId6" Type="http://schemas.openxmlformats.org/officeDocument/2006/relationships/themeOverride" Target="../theme/themeOverride16.xml"/><Relationship Id="rId5" Type="http://schemas.openxmlformats.org/officeDocument/2006/relationships/tags" Target="../tags/tag24.xml"/><Relationship Id="rId4" Type="http://schemas.openxmlformats.org/officeDocument/2006/relationships/image" Target="../media/image22.png"/><Relationship Id="rId3" Type="http://schemas.openxmlformats.org/officeDocument/2006/relationships/tags" Target="../tags/tag23.xml"/><Relationship Id="rId2" Type="http://schemas.openxmlformats.org/officeDocument/2006/relationships/image" Target="../media/image21.png"/><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xml"/><Relationship Id="rId3" Type="http://schemas.openxmlformats.org/officeDocument/2006/relationships/themeOverride" Target="../theme/themeOverride17.xml"/><Relationship Id="rId2" Type="http://schemas.openxmlformats.org/officeDocument/2006/relationships/image" Target="../media/image23.png"/><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5.xml"/><Relationship Id="rId3" Type="http://schemas.openxmlformats.org/officeDocument/2006/relationships/themeOverride" Target="../theme/themeOverride18.xml"/><Relationship Id="rId2" Type="http://schemas.openxmlformats.org/officeDocument/2006/relationships/image" Target="../media/image24.png"/><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themeOverride" Target="../theme/themeOverride21.xml"/><Relationship Id="rId2" Type="http://schemas.openxmlformats.org/officeDocument/2006/relationships/image" Target="../media/image25.jpeg"/><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hemeOverride" Target="../theme/themeOverride22.xml"/><Relationship Id="rId7" Type="http://schemas.openxmlformats.org/officeDocument/2006/relationships/image" Target="../media/image28.png"/><Relationship Id="rId6" Type="http://schemas.openxmlformats.org/officeDocument/2006/relationships/tags" Target="../tags/tag31.xml"/><Relationship Id="rId5" Type="http://schemas.openxmlformats.org/officeDocument/2006/relationships/image" Target="../media/image27.png"/><Relationship Id="rId4" Type="http://schemas.openxmlformats.org/officeDocument/2006/relationships/tags" Target="../tags/tag30.xml"/><Relationship Id="rId3" Type="http://schemas.openxmlformats.org/officeDocument/2006/relationships/image" Target="../media/image26.png"/><Relationship Id="rId2" Type="http://schemas.openxmlformats.org/officeDocument/2006/relationships/tags" Target="../tags/tag29.xml"/><Relationship Id="rId10" Type="http://schemas.openxmlformats.org/officeDocument/2006/relationships/notesSlide" Target="../notesSlides/notesSlide21.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3.xml"/><Relationship Id="rId1" Type="http://schemas.openxmlformats.org/officeDocument/2006/relationships/tags" Target="../tags/tag3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5.xml"/><Relationship Id="rId6" Type="http://schemas.openxmlformats.org/officeDocument/2006/relationships/themeOverride" Target="../theme/themeOverride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6.png"/><Relationship Id="rId2" Type="http://schemas.openxmlformats.org/officeDocument/2006/relationships/tags" Target="../tags/tag1.xml"/><Relationship Id="rId1" Type="http://schemas.openxmlformats.org/officeDocument/2006/relationships/hyperlink" Target="https://www.kaggle.com/datasets/msambare/fer2013" TargetMode="Externa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themeOverride" Target="../theme/themeOverride5.xml"/><Relationship Id="rId3" Type="http://schemas.openxmlformats.org/officeDocument/2006/relationships/hyperlink" Target="https://www.kaggle.com/datasets/msambare/fer2013" TargetMode="External"/><Relationship Id="rId2" Type="http://schemas.openxmlformats.org/officeDocument/2006/relationships/tags" Target="../tags/tag4.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hemeOverride" Target="../theme/themeOverride7.xml"/><Relationship Id="rId7" Type="http://schemas.openxmlformats.org/officeDocument/2006/relationships/tags" Target="../tags/tag8.xml"/><Relationship Id="rId6" Type="http://schemas.openxmlformats.org/officeDocument/2006/relationships/image" Target="../media/image10.jpeg"/><Relationship Id="rId5" Type="http://schemas.openxmlformats.org/officeDocument/2006/relationships/tags" Target="../tags/tag7.xml"/><Relationship Id="rId4" Type="http://schemas.openxmlformats.org/officeDocument/2006/relationships/image" Target="../media/image9.jpeg"/><Relationship Id="rId3" Type="http://schemas.openxmlformats.org/officeDocument/2006/relationships/tags" Target="../tags/tag6.xml"/><Relationship Id="rId2" Type="http://schemas.openxmlformats.org/officeDocument/2006/relationships/image" Target="../media/image8.jpeg"/><Relationship Id="rId10" Type="http://schemas.openxmlformats.org/officeDocument/2006/relationships/notesSlide" Target="../notesSlides/notesSlide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themeOverride" Target="../theme/themeOverride8.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5.xml"/><Relationship Id="rId4" Type="http://schemas.openxmlformats.org/officeDocument/2006/relationships/themeOverride" Target="../theme/themeOverride9.xml"/><Relationship Id="rId3" Type="http://schemas.openxmlformats.org/officeDocument/2006/relationships/image" Target="../media/image11.png"/><Relationship Id="rId2" Type="http://schemas.openxmlformats.org/officeDocument/2006/relationships/tags" Target="../tags/tag1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246982" y="2870201"/>
            <a:ext cx="5915818" cy="558799"/>
          </a:xfrm>
        </p:spPr>
        <p:txBody>
          <a:bodyPr>
            <a:normAutofit/>
          </a:bodyPr>
          <a:lstStyle/>
          <a:p>
            <a:r>
              <a:rPr lang="zh-CN" altLang="en-US" dirty="0"/>
              <a:t>博学笃志，格物明德</a:t>
            </a:r>
            <a:endParaRPr lang="zh-CN" altLang="en-US" dirty="0"/>
          </a:p>
        </p:txBody>
      </p:sp>
      <p:sp>
        <p:nvSpPr>
          <p:cNvPr id="4" name="标题 3"/>
          <p:cNvSpPr>
            <a:spLocks noGrp="1"/>
          </p:cNvSpPr>
          <p:nvPr>
            <p:ph type="ctrTitle"/>
          </p:nvPr>
        </p:nvSpPr>
        <p:spPr>
          <a:xfrm>
            <a:off x="1247140" y="1938655"/>
            <a:ext cx="8590280" cy="1042670"/>
          </a:xfrm>
        </p:spPr>
        <p:txBody>
          <a:bodyPr>
            <a:normAutofit fontScale="90000"/>
          </a:bodyPr>
          <a:lstStyle/>
          <a:p>
            <a:r>
              <a:rPr dirty="0"/>
              <a:t>针对FER2013数据集的表情识别方法研究</a:t>
            </a:r>
            <a:endParaRPr dirty="0"/>
          </a:p>
        </p:txBody>
      </p:sp>
      <p:sp>
        <p:nvSpPr>
          <p:cNvPr id="6" name="文本占位符 5"/>
          <p:cNvSpPr>
            <a:spLocks noGrp="1"/>
          </p:cNvSpPr>
          <p:nvPr>
            <p:ph type="body" sz="quarter" idx="10"/>
          </p:nvPr>
        </p:nvSpPr>
        <p:spPr>
          <a:xfrm>
            <a:off x="1246982" y="3971043"/>
            <a:ext cx="2650890" cy="296271"/>
          </a:xfrm>
          <a:solidFill>
            <a:srgbClr val="269EEF"/>
          </a:solidFill>
        </p:spPr>
        <p:txBody>
          <a:bodyPr/>
          <a:lstStyle/>
          <a:p>
            <a:pPr algn="ctr"/>
            <a:r>
              <a:rPr lang="zh-CN" altLang="en-US" sz="1600" b="1" dirty="0"/>
              <a:t>汇报人：承子杰</a:t>
            </a:r>
            <a:endParaRPr lang="zh-CN" altLang="en-US" sz="1600" b="1" dirty="0"/>
          </a:p>
        </p:txBody>
      </p:sp>
      <p:sp>
        <p:nvSpPr>
          <p:cNvPr id="7" name="文本占位符 6"/>
          <p:cNvSpPr>
            <a:spLocks noGrp="1"/>
          </p:cNvSpPr>
          <p:nvPr>
            <p:ph type="body" sz="quarter" idx="11"/>
          </p:nvPr>
        </p:nvSpPr>
        <p:spPr>
          <a:xfrm>
            <a:off x="1251427" y="4860363"/>
            <a:ext cx="2646445" cy="296271"/>
          </a:xfrm>
        </p:spPr>
        <p:txBody>
          <a:bodyPr/>
          <a:lstStyle/>
          <a:p>
            <a:pPr algn="ctr"/>
            <a:r>
              <a:rPr lang="zh-CN" altLang="en-US" sz="1600" b="1" dirty="0"/>
              <a:t>时    间：</a:t>
            </a:r>
            <a:r>
              <a:rPr lang="en-US" altLang="zh-CN" sz="1600" b="1" dirty="0"/>
              <a:t>2023</a:t>
            </a:r>
            <a:r>
              <a:rPr lang="zh-CN" altLang="en-US" sz="1600" b="1" dirty="0"/>
              <a:t>年</a:t>
            </a:r>
            <a:r>
              <a:rPr lang="en-US" altLang="zh-CN" sz="1600" b="1" dirty="0"/>
              <a:t>5</a:t>
            </a:r>
            <a:r>
              <a:rPr lang="zh-CN" altLang="en-US" sz="1600" b="1" dirty="0"/>
              <a:t>月</a:t>
            </a:r>
            <a:endParaRPr lang="zh-CN" altLang="en-US" sz="1600" b="1" dirty="0"/>
          </a:p>
        </p:txBody>
      </p:sp>
      <p:sp>
        <p:nvSpPr>
          <p:cNvPr id="2" name="文本占位符 5"/>
          <p:cNvSpPr txBox="1"/>
          <p:nvPr/>
        </p:nvSpPr>
        <p:spPr>
          <a:xfrm>
            <a:off x="1246982" y="4415703"/>
            <a:ext cx="2650890" cy="296271"/>
          </a:xfrm>
          <a:prstGeom prst="roundRect">
            <a:avLst>
              <a:gd name="adj" fmla="val 50000"/>
            </a:avLst>
          </a:prstGeom>
          <a:solidFill>
            <a:srgbClr val="269EEF"/>
          </a:solidFill>
        </p:spPr>
        <p:txBody>
          <a:bodyPr vert="horz" lIns="91440" tIns="45720" rIns="91440" bIns="45720" rtlCol="0" anchor="ctr">
            <a:noAutofit/>
          </a:bodyPr>
          <a:lstStyle>
            <a:lvl1pPr marL="0" indent="0" algn="l" defTabSz="913765" rtl="0" eaLnBrk="1" latinLnBrk="0" hangingPunct="1">
              <a:lnSpc>
                <a:spcPct val="90000"/>
              </a:lnSpc>
              <a:spcBef>
                <a:spcPts val="1000"/>
              </a:spcBef>
              <a:buFont typeface="Arial" panose="020B0604020202020204" pitchFamily="34" charset="0"/>
              <a:buNone/>
              <a:defRPr sz="1500" b="0" kern="1200">
                <a:solidFill>
                  <a:schemeClr val="bg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600" b="1" dirty="0"/>
              <a:t>小组成员：丁佳香 顾植誉 </a:t>
            </a:r>
            <a:endParaRPr lang="zh-CN" altLang="en-US" sz="1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二、实验结果</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591945"/>
            <a:ext cx="8449945" cy="2556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220000"/>
              </a:lnSpc>
              <a:buFont typeface="Arial" panose="020B0604020202020204" pitchFamily="34" charset="0"/>
              <a:buChar char="•"/>
            </a:pPr>
            <a:r>
              <a:rPr sz="2000" dirty="0">
                <a:solidFill>
                  <a:schemeClr val="tx1">
                    <a:lumMod val="50000"/>
                    <a:lumOff val="50000"/>
                  </a:schemeClr>
                </a:solidFill>
              </a:rPr>
              <a:t>选取方向为0，30，60，90，120，150，频率为0.5的一组</a:t>
            </a:r>
            <a:r>
              <a:rPr sz="2000" b="1" dirty="0">
                <a:solidFill>
                  <a:schemeClr val="tx1">
                    <a:lumMod val="50000"/>
                    <a:lumOff val="50000"/>
                  </a:schemeClr>
                </a:solidFill>
              </a:rPr>
              <a:t>Gabor滤波器</a:t>
            </a:r>
            <a:r>
              <a:rPr sz="2000" dirty="0">
                <a:solidFill>
                  <a:schemeClr val="tx1">
                    <a:lumMod val="50000"/>
                    <a:lumOff val="50000"/>
                  </a:schemeClr>
                </a:solidFill>
              </a:rPr>
              <a:t>进行特征提取</a:t>
            </a:r>
            <a:endParaRPr sz="2000" dirty="0">
              <a:solidFill>
                <a:schemeClr val="tx1">
                  <a:lumMod val="50000"/>
                  <a:lumOff val="50000"/>
                </a:schemeClr>
              </a:solidFill>
            </a:endParaRPr>
          </a:p>
          <a:p>
            <a:pPr marL="342900" indent="-342900" algn="just">
              <a:lnSpc>
                <a:spcPct val="220000"/>
              </a:lnSpc>
              <a:buFont typeface="Arial" panose="020B0604020202020204" pitchFamily="34" charset="0"/>
              <a:buChar char="•"/>
            </a:pPr>
            <a:r>
              <a:rPr sz="2000" dirty="0">
                <a:solidFill>
                  <a:schemeClr val="tx1">
                    <a:lumMod val="50000"/>
                    <a:lumOff val="50000"/>
                  </a:schemeClr>
                </a:solidFill>
              </a:rPr>
              <a:t>将滤波获得的特征展平，并进行归一化和特征拼接，从而将每张图转化为864维的特征</a:t>
            </a:r>
            <a:endParaRPr sz="2000" dirty="0">
              <a:solidFill>
                <a:schemeClr val="tx1">
                  <a:lumMod val="50000"/>
                  <a:lumOff val="50000"/>
                </a:schemeClr>
              </a:solidFill>
            </a:endParaRPr>
          </a:p>
          <a:p>
            <a:pPr marL="342900" indent="-342900" algn="just">
              <a:lnSpc>
                <a:spcPct val="220000"/>
              </a:lnSpc>
              <a:buFont typeface="Arial" panose="020B0604020202020204" pitchFamily="34" charset="0"/>
              <a:buChar char="•"/>
            </a:pPr>
            <a:r>
              <a:rPr sz="2000" dirty="0">
                <a:solidFill>
                  <a:schemeClr val="tx1">
                    <a:lumMod val="50000"/>
                    <a:lumOff val="50000"/>
                  </a:schemeClr>
                </a:solidFill>
              </a:rPr>
              <a:t>采用</a:t>
            </a:r>
            <a:r>
              <a:rPr sz="2000" b="1" dirty="0">
                <a:solidFill>
                  <a:schemeClr val="tx1">
                    <a:lumMod val="50000"/>
                    <a:lumOff val="50000"/>
                  </a:schemeClr>
                </a:solidFill>
              </a:rPr>
              <a:t>PCA方法</a:t>
            </a:r>
            <a:r>
              <a:rPr sz="2000" dirty="0">
                <a:solidFill>
                  <a:schemeClr val="tx1">
                    <a:lumMod val="50000"/>
                    <a:lumOff val="50000"/>
                  </a:schemeClr>
                </a:solidFill>
              </a:rPr>
              <a:t>对高维特征进行降维，将维度压缩至100维</a:t>
            </a:r>
            <a:endParaRPr sz="2000" dirty="0">
              <a:solidFill>
                <a:schemeClr val="tx1">
                  <a:lumMod val="50000"/>
                  <a:lumOff val="50000"/>
                </a:schemeClr>
              </a:solidFill>
            </a:endParaRPr>
          </a:p>
          <a:p>
            <a:pPr marL="342900" indent="-342900" algn="just">
              <a:lnSpc>
                <a:spcPct val="220000"/>
              </a:lnSpc>
              <a:buFont typeface="Arial" panose="020B0604020202020204" pitchFamily="34" charset="0"/>
              <a:buChar char="•"/>
            </a:pPr>
            <a:r>
              <a:rPr sz="2000" dirty="0">
                <a:solidFill>
                  <a:schemeClr val="tx1">
                    <a:lumMod val="50000"/>
                    <a:lumOff val="50000"/>
                  </a:schemeClr>
                </a:solidFill>
              </a:rPr>
              <a:t>最后采用</a:t>
            </a:r>
            <a:r>
              <a:rPr sz="2000" b="1" dirty="0">
                <a:solidFill>
                  <a:schemeClr val="tx1">
                    <a:lumMod val="50000"/>
                    <a:lumOff val="50000"/>
                  </a:schemeClr>
                </a:solidFill>
              </a:rPr>
              <a:t>AdaBoost算法</a:t>
            </a:r>
            <a:r>
              <a:rPr sz="2000" dirty="0">
                <a:solidFill>
                  <a:schemeClr val="tx1">
                    <a:lumMod val="50000"/>
                    <a:lumOff val="50000"/>
                  </a:schemeClr>
                </a:solidFill>
              </a:rPr>
              <a:t>，在训练集上进行训练</a:t>
            </a:r>
            <a:endParaRPr lang="zh-CN" sz="2000" dirty="0">
              <a:solidFill>
                <a:schemeClr val="tx1">
                  <a:lumMod val="50000"/>
                  <a:lumOff val="50000"/>
                </a:schemeClr>
              </a:solidFill>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(一) </a:t>
            </a:r>
            <a:r>
              <a:rPr lang="zh-CN" altLang="en-US" b="1" dirty="0">
                <a:solidFill>
                  <a:schemeClr val="accent2">
                    <a:lumMod val="75000"/>
                  </a:schemeClr>
                </a:solidFill>
                <a:sym typeface="+mn-lt"/>
              </a:rPr>
              <a:t>Gabor滤波器与AdaBoost分类器</a:t>
            </a:r>
            <a:endParaRPr lang="zh-CN" altLang="en-US" b="1" dirty="0">
              <a:solidFill>
                <a:schemeClr val="accent2">
                  <a:lumMod val="75000"/>
                </a:schemeClr>
              </a:solidFill>
            </a:endParaRPr>
          </a:p>
        </p:txBody>
      </p:sp>
      <p:pic>
        <p:nvPicPr>
          <p:cNvPr id="6" name="图片 5"/>
          <p:cNvPicPr>
            <a:picLocks noChangeAspect="1"/>
          </p:cNvPicPr>
          <p:nvPr>
            <p:custDataLst>
              <p:tags r:id="rId1"/>
            </p:custDataLst>
          </p:nvPr>
        </p:nvPicPr>
        <p:blipFill>
          <a:blip r:embed="rId2"/>
          <a:stretch>
            <a:fillRect/>
          </a:stretch>
        </p:blipFill>
        <p:spPr>
          <a:xfrm>
            <a:off x="1220470" y="1786890"/>
            <a:ext cx="9388475" cy="4579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591945"/>
            <a:ext cx="8449945" cy="2556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220000"/>
              </a:lnSpc>
              <a:buFont typeface="Arial" panose="020B0604020202020204" pitchFamily="34" charset="0"/>
              <a:buChar char="•"/>
            </a:pPr>
            <a:r>
              <a:rPr sz="2000" dirty="0">
                <a:solidFill>
                  <a:schemeClr val="tx1">
                    <a:lumMod val="50000"/>
                    <a:lumOff val="50000"/>
                  </a:schemeClr>
                </a:solidFill>
              </a:rPr>
              <a:t>AlexNet网络结构包含</a:t>
            </a:r>
            <a:endParaRPr sz="2000" dirty="0">
              <a:solidFill>
                <a:schemeClr val="tx1">
                  <a:lumMod val="50000"/>
                  <a:lumOff val="50000"/>
                </a:schemeClr>
              </a:solidFill>
            </a:endParaRPr>
          </a:p>
          <a:p>
            <a:pPr marL="800100" lvl="1" indent="-342900" algn="just">
              <a:lnSpc>
                <a:spcPct val="220000"/>
              </a:lnSpc>
              <a:buFont typeface="Arial" panose="020B0604020202020204" pitchFamily="34" charset="0"/>
              <a:buChar char="•"/>
            </a:pPr>
            <a:r>
              <a:rPr sz="2000" dirty="0">
                <a:solidFill>
                  <a:schemeClr val="tx1">
                    <a:lumMod val="50000"/>
                    <a:lumOff val="50000"/>
                  </a:schemeClr>
                </a:solidFill>
              </a:rPr>
              <a:t>65万个神经元</a:t>
            </a:r>
            <a:endParaRPr sz="2000" dirty="0">
              <a:solidFill>
                <a:schemeClr val="tx1">
                  <a:lumMod val="50000"/>
                  <a:lumOff val="50000"/>
                </a:schemeClr>
              </a:solidFill>
            </a:endParaRPr>
          </a:p>
          <a:p>
            <a:pPr marL="800100" lvl="1" indent="-342900" algn="just">
              <a:lnSpc>
                <a:spcPct val="220000"/>
              </a:lnSpc>
              <a:buFont typeface="Arial" panose="020B0604020202020204" pitchFamily="34" charset="0"/>
              <a:buChar char="•"/>
            </a:pPr>
            <a:r>
              <a:rPr sz="2000" dirty="0">
                <a:solidFill>
                  <a:schemeClr val="tx1">
                    <a:lumMod val="50000"/>
                    <a:lumOff val="50000"/>
                  </a:schemeClr>
                </a:solidFill>
              </a:rPr>
              <a:t>6000万个网络参数</a:t>
            </a:r>
            <a:endParaRPr sz="2000" dirty="0">
              <a:solidFill>
                <a:schemeClr val="tx1">
                  <a:lumMod val="50000"/>
                  <a:lumOff val="50000"/>
                </a:schemeClr>
              </a:solidFill>
            </a:endParaRPr>
          </a:p>
          <a:p>
            <a:pPr marL="800100" lvl="1" indent="-342900" algn="just">
              <a:lnSpc>
                <a:spcPct val="220000"/>
              </a:lnSpc>
              <a:buFont typeface="Arial" panose="020B0604020202020204" pitchFamily="34" charset="0"/>
              <a:buChar char="•"/>
            </a:pPr>
            <a:r>
              <a:rPr sz="2000" dirty="0">
                <a:solidFill>
                  <a:schemeClr val="tx1">
                    <a:lumMod val="50000"/>
                    <a:lumOff val="50000"/>
                  </a:schemeClr>
                </a:solidFill>
              </a:rPr>
              <a:t>6.3亿个网络连接</a:t>
            </a:r>
            <a:endParaRPr sz="2000" dirty="0">
              <a:solidFill>
                <a:schemeClr val="tx1">
                  <a:lumMod val="50000"/>
                  <a:lumOff val="50000"/>
                </a:schemeClr>
              </a:solidFill>
            </a:endParaRPr>
          </a:p>
          <a:p>
            <a:pPr marL="342900" lvl="0" indent="-342900" algn="just">
              <a:lnSpc>
                <a:spcPct val="220000"/>
              </a:lnSpc>
              <a:buFont typeface="Arial" panose="020B0604020202020204" pitchFamily="34" charset="0"/>
              <a:buChar char="•"/>
            </a:pPr>
            <a:r>
              <a:rPr sz="2000" dirty="0">
                <a:solidFill>
                  <a:schemeClr val="tx1">
                    <a:lumMod val="50000"/>
                    <a:lumOff val="50000"/>
                  </a:schemeClr>
                </a:solidFill>
              </a:rPr>
              <a:t>首次采用了GPU运算加速实现了如此大规模的训练运算 </a:t>
            </a:r>
            <a:endParaRPr sz="2000" dirty="0">
              <a:solidFill>
                <a:schemeClr val="tx1">
                  <a:lumMod val="50000"/>
                  <a:lumOff val="50000"/>
                </a:schemeClr>
              </a:solidFill>
            </a:endParaRPr>
          </a:p>
          <a:p>
            <a:pPr marL="342900" lvl="0" indent="-342900" algn="just">
              <a:lnSpc>
                <a:spcPct val="220000"/>
              </a:lnSpc>
              <a:buFont typeface="Arial" panose="020B0604020202020204" pitchFamily="34" charset="0"/>
              <a:buChar char="•"/>
            </a:pPr>
            <a:r>
              <a:rPr sz="2000" dirty="0">
                <a:solidFill>
                  <a:schemeClr val="tx1">
                    <a:lumMod val="50000"/>
                    <a:lumOff val="50000"/>
                  </a:schemeClr>
                </a:solidFill>
              </a:rPr>
              <a:t>AlexNet的网络结构图如图所示</a:t>
            </a:r>
            <a:endParaRPr sz="2000" dirty="0">
              <a:solidFill>
                <a:schemeClr val="tx1">
                  <a:lumMod val="50000"/>
                  <a:lumOff val="50000"/>
                </a:schemeClr>
              </a:solidFill>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(二) </a:t>
            </a:r>
            <a:r>
              <a:rPr lang="en-US" altLang="zh-CN" b="1" dirty="0">
                <a:solidFill>
                  <a:schemeClr val="accent2">
                    <a:lumMod val="75000"/>
                  </a:schemeClr>
                </a:solidFill>
              </a:rPr>
              <a:t>AlexNet</a:t>
            </a:r>
            <a:endParaRPr lang="en-US" altLang="zh-CN" b="1" dirty="0">
              <a:solidFill>
                <a:schemeClr val="accent2">
                  <a:lumMod val="75000"/>
                </a:schemeClr>
              </a:solidFill>
            </a:endParaRPr>
          </a:p>
        </p:txBody>
      </p:sp>
      <p:pic>
        <p:nvPicPr>
          <p:cNvPr id="44" name="picture" descr="descript"/>
          <p:cNvPicPr/>
          <p:nvPr>
            <p:custDataLst>
              <p:tags r:id="rId1"/>
            </p:custDataLst>
          </p:nvPr>
        </p:nvPicPr>
        <p:blipFill>
          <a:blip r:embed="rId2"/>
          <a:stretch>
            <a:fillRect/>
          </a:stretch>
        </p:blipFill>
        <p:spPr>
          <a:xfrm>
            <a:off x="4101465" y="1691640"/>
            <a:ext cx="7418705" cy="25558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二、实验结果</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786890"/>
            <a:ext cx="5273675" cy="3740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50000"/>
              </a:lnSpc>
              <a:buFont typeface="Arial" panose="020B0604020202020204" pitchFamily="34" charset="0"/>
              <a:buChar char="•"/>
            </a:pPr>
            <a:r>
              <a:rPr sz="2000" dirty="0">
                <a:solidFill>
                  <a:schemeClr val="tx1">
                    <a:lumMod val="50000"/>
                    <a:lumOff val="50000"/>
                  </a:schemeClr>
                </a:solidFill>
                <a:sym typeface="+mn-ea"/>
              </a:rPr>
              <a:t>采用SGD优化器</a:t>
            </a:r>
            <a:r>
              <a:rPr lang="zh-CN" sz="2000" dirty="0">
                <a:solidFill>
                  <a:schemeClr val="tx1">
                    <a:lumMod val="50000"/>
                    <a:lumOff val="50000"/>
                  </a:schemeClr>
                </a:solidFill>
                <a:sym typeface="+mn-ea"/>
              </a:rPr>
              <a:t>；</a:t>
            </a:r>
            <a:r>
              <a:rPr sz="2000" dirty="0">
                <a:solidFill>
                  <a:schemeClr val="tx1">
                    <a:lumMod val="50000"/>
                    <a:lumOff val="50000"/>
                  </a:schemeClr>
                </a:solidFill>
                <a:sym typeface="+mn-ea"/>
              </a:rPr>
              <a:t>学习率取0.001</a:t>
            </a:r>
            <a:r>
              <a:rPr lang="zh-CN" sz="2000" dirty="0">
                <a:solidFill>
                  <a:schemeClr val="tx1">
                    <a:lumMod val="50000"/>
                    <a:lumOff val="50000"/>
                  </a:schemeClr>
                </a:solidFill>
                <a:sym typeface="+mn-ea"/>
              </a:rPr>
              <a:t>；</a:t>
            </a:r>
            <a:r>
              <a:rPr sz="2000" dirty="0">
                <a:solidFill>
                  <a:schemeClr val="tx1">
                    <a:lumMod val="50000"/>
                    <a:lumOff val="50000"/>
                  </a:schemeClr>
                </a:solidFill>
                <a:sym typeface="+mn-ea"/>
              </a:rPr>
              <a:t>动量取0.9</a:t>
            </a:r>
            <a:r>
              <a:rPr lang="zh-CN" sz="2000" dirty="0">
                <a:solidFill>
                  <a:schemeClr val="tx1">
                    <a:lumMod val="50000"/>
                    <a:lumOff val="50000"/>
                  </a:schemeClr>
                </a:solidFill>
                <a:sym typeface="+mn-ea"/>
              </a:rPr>
              <a:t>；</a:t>
            </a:r>
            <a:r>
              <a:rPr sz="2000" dirty="0">
                <a:solidFill>
                  <a:schemeClr val="tx1">
                    <a:lumMod val="50000"/>
                    <a:lumOff val="50000"/>
                  </a:schemeClr>
                </a:solidFill>
                <a:sym typeface="+mn-ea"/>
              </a:rPr>
              <a:t>采用交叉熵作为分类损失函数</a:t>
            </a:r>
            <a:endParaRPr sz="2000" dirty="0">
              <a:solidFill>
                <a:schemeClr val="tx1">
                  <a:lumMod val="50000"/>
                  <a:lumOff val="50000"/>
                </a:schemeClr>
              </a:solidFill>
              <a:sym typeface="+mn-ea"/>
            </a:endParaRPr>
          </a:p>
          <a:p>
            <a:pPr marL="342900" indent="-342900" algn="just">
              <a:lnSpc>
                <a:spcPct val="150000"/>
              </a:lnSpc>
              <a:buFont typeface="Arial" panose="020B0604020202020204" pitchFamily="34" charset="0"/>
              <a:buChar char="•"/>
            </a:pPr>
            <a:r>
              <a:rPr sz="2000" dirty="0">
                <a:solidFill>
                  <a:schemeClr val="tx1">
                    <a:lumMod val="50000"/>
                    <a:lumOff val="50000"/>
                  </a:schemeClr>
                </a:solidFill>
                <a:sym typeface="+mn-ea"/>
              </a:rPr>
              <a:t>批量大小取为128的情况下，训练120轮后，模型基本趋于收敛</a:t>
            </a:r>
            <a:endParaRPr sz="2000" dirty="0">
              <a:solidFill>
                <a:schemeClr val="tx1">
                  <a:lumMod val="50000"/>
                  <a:lumOff val="50000"/>
                </a:schemeClr>
              </a:solidFill>
              <a:sym typeface="+mn-ea"/>
            </a:endParaRPr>
          </a:p>
          <a:p>
            <a:pPr indent="0" algn="just">
              <a:lnSpc>
                <a:spcPct val="150000"/>
              </a:lnSpc>
              <a:buFont typeface="Arial" panose="020B0604020202020204" pitchFamily="34" charset="0"/>
              <a:buNone/>
            </a:pPr>
            <a:endParaRPr sz="2000" dirty="0">
              <a:solidFill>
                <a:schemeClr val="tx1">
                  <a:lumMod val="50000"/>
                  <a:lumOff val="50000"/>
                </a:schemeClr>
              </a:solidFill>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(二) </a:t>
            </a:r>
            <a:r>
              <a:rPr lang="en-US" altLang="zh-CN" b="1" dirty="0">
                <a:solidFill>
                  <a:schemeClr val="accent2">
                    <a:lumMod val="75000"/>
                  </a:schemeClr>
                </a:solidFill>
              </a:rPr>
              <a:t>AlexNet</a:t>
            </a:r>
            <a:endParaRPr lang="en-US" altLang="zh-CN" b="1" dirty="0">
              <a:solidFill>
                <a:schemeClr val="accent2">
                  <a:lumMod val="75000"/>
                </a:schemeClr>
              </a:solidFill>
            </a:endParaRPr>
          </a:p>
        </p:txBody>
      </p:sp>
      <p:pic>
        <p:nvPicPr>
          <p:cNvPr id="47" name="picture" descr="descript"/>
          <p:cNvPicPr/>
          <p:nvPr>
            <p:custDataLst>
              <p:tags r:id="rId1"/>
            </p:custDataLst>
          </p:nvPr>
        </p:nvPicPr>
        <p:blipFill>
          <a:blip r:embed="rId2"/>
          <a:srcRect/>
          <a:stretch>
            <a:fillRect/>
          </a:stretch>
        </p:blipFill>
        <p:spPr>
          <a:xfrm>
            <a:off x="6840855" y="1374140"/>
            <a:ext cx="3924300" cy="253428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191385" y="4095115"/>
            <a:ext cx="7806690" cy="25507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591945"/>
            <a:ext cx="4850765" cy="4649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50000"/>
              </a:lnSpc>
              <a:buFont typeface="Arial" panose="020B0604020202020204" pitchFamily="34" charset="0"/>
              <a:buChar char="•"/>
            </a:pPr>
            <a:r>
              <a:rPr sz="2000" dirty="0">
                <a:solidFill>
                  <a:schemeClr val="tx1">
                    <a:lumMod val="50000"/>
                    <a:lumOff val="50000"/>
                  </a:schemeClr>
                </a:solidFill>
              </a:rPr>
              <a:t>VGG的输入是224×224大小的RGB图像</a:t>
            </a:r>
            <a:endParaRPr sz="2000" dirty="0">
              <a:solidFill>
                <a:schemeClr val="tx1">
                  <a:lumMod val="50000"/>
                  <a:lumOff val="50000"/>
                </a:schemeClr>
              </a:solidFill>
            </a:endParaRPr>
          </a:p>
          <a:p>
            <a:pPr marL="342900" indent="-342900" algn="just">
              <a:lnSpc>
                <a:spcPct val="150000"/>
              </a:lnSpc>
              <a:buFont typeface="Arial" panose="020B0604020202020204" pitchFamily="34" charset="0"/>
              <a:buChar char="•"/>
            </a:pPr>
            <a:r>
              <a:rPr sz="2000" dirty="0">
                <a:solidFill>
                  <a:schemeClr val="tx1">
                    <a:lumMod val="50000"/>
                    <a:lumOff val="50000"/>
                  </a:schemeClr>
                </a:solidFill>
              </a:rPr>
              <a:t>在输入网络之前，作者先在训练集图像上对所有的图像计算RGB三通道的均值，并且减去对应均值</a:t>
            </a:r>
            <a:endParaRPr sz="2000" dirty="0">
              <a:solidFill>
                <a:schemeClr val="tx1">
                  <a:lumMod val="50000"/>
                  <a:lumOff val="50000"/>
                </a:schemeClr>
              </a:solidFill>
            </a:endParaRPr>
          </a:p>
          <a:p>
            <a:pPr marL="342900" indent="-342900" algn="just">
              <a:lnSpc>
                <a:spcPct val="150000"/>
              </a:lnSpc>
              <a:buFont typeface="Arial" panose="020B0604020202020204" pitchFamily="34" charset="0"/>
              <a:buChar char="•"/>
            </a:pPr>
            <a:r>
              <a:rPr lang="zh-CN" sz="2000" dirty="0">
                <a:solidFill>
                  <a:schemeClr val="tx1">
                    <a:lumMod val="50000"/>
                    <a:lumOff val="50000"/>
                  </a:schemeClr>
                </a:solidFill>
              </a:rPr>
              <a:t>右</a:t>
            </a:r>
            <a:r>
              <a:rPr sz="2000" dirty="0">
                <a:solidFill>
                  <a:schemeClr val="tx1">
                    <a:lumMod val="50000"/>
                    <a:lumOff val="50000"/>
                  </a:schemeClr>
                </a:solidFill>
              </a:rPr>
              <a:t>图为VGG的网络结构</a:t>
            </a:r>
            <a:endParaRPr sz="2000" dirty="0">
              <a:solidFill>
                <a:schemeClr val="tx1">
                  <a:lumMod val="50000"/>
                  <a:lumOff val="50000"/>
                </a:schemeClr>
              </a:solidFill>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rPr>
              <a:t>VGG16包含了13个卷积层和3个全连层，如图中的网络D</a:t>
            </a:r>
            <a:endParaRPr lang="zh-CN" sz="2000" dirty="0">
              <a:solidFill>
                <a:schemeClr val="tx1">
                  <a:lumMod val="50000"/>
                  <a:lumOff val="50000"/>
                </a:schemeClr>
              </a:solidFill>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rPr>
              <a:t>VGG19包含了16个卷积层和3个全连层，如图中的网络E</a:t>
            </a:r>
            <a:endParaRPr sz="2000" dirty="0">
              <a:solidFill>
                <a:schemeClr val="tx1">
                  <a:lumMod val="50000"/>
                  <a:lumOff val="50000"/>
                </a:schemeClr>
              </a:solidFill>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(三) </a:t>
            </a:r>
            <a:r>
              <a:rPr lang="en-US" altLang="zh-CN" b="1" dirty="0">
                <a:solidFill>
                  <a:schemeClr val="accent2">
                    <a:lumMod val="75000"/>
                  </a:schemeClr>
                </a:solidFill>
              </a:rPr>
              <a:t>VGG</a:t>
            </a:r>
            <a:endParaRPr lang="en-US" altLang="zh-CN" b="1" dirty="0">
              <a:solidFill>
                <a:schemeClr val="accent2">
                  <a:lumMod val="75000"/>
                </a:schemeClr>
              </a:solidFill>
            </a:endParaRPr>
          </a:p>
        </p:txBody>
      </p:sp>
      <p:pic>
        <p:nvPicPr>
          <p:cNvPr id="3" name="picture" descr="descript"/>
          <p:cNvPicPr/>
          <p:nvPr>
            <p:custDataLst>
              <p:tags r:id="rId1"/>
            </p:custDataLst>
          </p:nvPr>
        </p:nvPicPr>
        <p:blipFill>
          <a:blip r:embed="rId2"/>
          <a:stretch>
            <a:fillRect/>
          </a:stretch>
        </p:blipFill>
        <p:spPr>
          <a:xfrm>
            <a:off x="5948045" y="1417320"/>
            <a:ext cx="5572125" cy="51200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二、实验结果</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591945"/>
            <a:ext cx="10698480" cy="3740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30000"/>
              </a:lnSpc>
              <a:buFont typeface="Arial" panose="020B0604020202020204" pitchFamily="34" charset="0"/>
              <a:buChar char="•"/>
            </a:pPr>
            <a:r>
              <a:rPr sz="2000" dirty="0">
                <a:solidFill>
                  <a:schemeClr val="tx1">
                    <a:lumMod val="50000"/>
                    <a:lumOff val="50000"/>
                  </a:schemeClr>
                </a:solidFill>
                <a:sym typeface="+mn-ea"/>
              </a:rPr>
              <a:t>采用SGD优化器</a:t>
            </a:r>
            <a:r>
              <a:rPr lang="en-US" sz="2000" dirty="0">
                <a:solidFill>
                  <a:schemeClr val="tx1">
                    <a:lumMod val="50000"/>
                    <a:lumOff val="50000"/>
                  </a:schemeClr>
                </a:solidFill>
                <a:sym typeface="+mn-ea"/>
              </a:rPr>
              <a:t>;</a:t>
            </a:r>
            <a:r>
              <a:rPr sz="2000" dirty="0">
                <a:solidFill>
                  <a:schemeClr val="tx1">
                    <a:lumMod val="50000"/>
                    <a:lumOff val="50000"/>
                  </a:schemeClr>
                </a:solidFill>
                <a:sym typeface="+mn-ea"/>
              </a:rPr>
              <a:t>学习率取0.001</a:t>
            </a:r>
            <a:r>
              <a:rPr lang="en-US" sz="2000" dirty="0">
                <a:solidFill>
                  <a:schemeClr val="tx1">
                    <a:lumMod val="50000"/>
                    <a:lumOff val="50000"/>
                  </a:schemeClr>
                </a:solidFill>
                <a:sym typeface="+mn-ea"/>
              </a:rPr>
              <a:t>;</a:t>
            </a:r>
            <a:r>
              <a:rPr sz="2000" dirty="0">
                <a:solidFill>
                  <a:schemeClr val="tx1">
                    <a:lumMod val="50000"/>
                    <a:lumOff val="50000"/>
                  </a:schemeClr>
                </a:solidFill>
                <a:sym typeface="+mn-ea"/>
              </a:rPr>
              <a:t>动量取0.9</a:t>
            </a:r>
            <a:r>
              <a:rPr lang="en-US" sz="2000" dirty="0">
                <a:solidFill>
                  <a:schemeClr val="tx1">
                    <a:lumMod val="50000"/>
                    <a:lumOff val="50000"/>
                  </a:schemeClr>
                </a:solidFill>
                <a:sym typeface="+mn-ea"/>
              </a:rPr>
              <a:t>;</a:t>
            </a:r>
            <a:r>
              <a:rPr sz="2000" dirty="0">
                <a:solidFill>
                  <a:schemeClr val="tx1">
                    <a:lumMod val="50000"/>
                    <a:lumOff val="50000"/>
                  </a:schemeClr>
                </a:solidFill>
                <a:sym typeface="+mn-ea"/>
              </a:rPr>
              <a:t>采用交叉熵作为分类损失函数</a:t>
            </a:r>
            <a:endParaRPr sz="2000" dirty="0">
              <a:solidFill>
                <a:schemeClr val="tx1">
                  <a:lumMod val="50000"/>
                  <a:lumOff val="50000"/>
                </a:schemeClr>
              </a:solidFill>
              <a:sym typeface="+mn-ea"/>
            </a:endParaRPr>
          </a:p>
          <a:p>
            <a:pPr marL="342900" indent="-342900" algn="just">
              <a:lnSpc>
                <a:spcPct val="130000"/>
              </a:lnSpc>
              <a:buFont typeface="Arial" panose="020B0604020202020204" pitchFamily="34" charset="0"/>
              <a:buChar char="•"/>
            </a:pPr>
            <a:r>
              <a:rPr sz="2000" dirty="0">
                <a:solidFill>
                  <a:schemeClr val="tx1">
                    <a:lumMod val="50000"/>
                    <a:lumOff val="50000"/>
                  </a:schemeClr>
                </a:solidFill>
                <a:sym typeface="+mn-ea"/>
              </a:rPr>
              <a:t>在批量大小取为128的情况下，使用预训练参数初始化模型，依次对VGG11、VGG16和VGG19进行训练</a:t>
            </a:r>
            <a:endParaRPr sz="2000" dirty="0">
              <a:solidFill>
                <a:schemeClr val="tx1">
                  <a:lumMod val="50000"/>
                  <a:lumOff val="50000"/>
                </a:schemeClr>
              </a:solidFill>
              <a:sym typeface="+mn-ea"/>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(三) </a:t>
            </a:r>
            <a:r>
              <a:rPr lang="en-US" altLang="zh-CN" b="1" dirty="0">
                <a:solidFill>
                  <a:schemeClr val="accent2">
                    <a:lumMod val="75000"/>
                  </a:schemeClr>
                </a:solidFill>
              </a:rPr>
              <a:t>VGG</a:t>
            </a:r>
            <a:endParaRPr lang="en-US" altLang="zh-CN" b="1" dirty="0">
              <a:solidFill>
                <a:schemeClr val="accent2">
                  <a:lumMod val="75000"/>
                </a:schemeClr>
              </a:solidFill>
            </a:endParaRPr>
          </a:p>
        </p:txBody>
      </p:sp>
      <p:grpSp>
        <p:nvGrpSpPr>
          <p:cNvPr id="11" name="组合 10"/>
          <p:cNvGrpSpPr/>
          <p:nvPr/>
        </p:nvGrpSpPr>
        <p:grpSpPr>
          <a:xfrm>
            <a:off x="548005" y="3074670"/>
            <a:ext cx="11347450" cy="3166110"/>
            <a:chOff x="623" y="4901"/>
            <a:chExt cx="17870" cy="4986"/>
          </a:xfrm>
        </p:grpSpPr>
        <p:pic>
          <p:nvPicPr>
            <p:cNvPr id="6" name="图片 5"/>
            <p:cNvPicPr>
              <a:picLocks noChangeAspect="1"/>
            </p:cNvPicPr>
            <p:nvPr>
              <p:custDataLst>
                <p:tags r:id="rId1"/>
              </p:custDataLst>
            </p:nvPr>
          </p:nvPicPr>
          <p:blipFill>
            <a:blip r:embed="rId2"/>
            <a:stretch>
              <a:fillRect/>
            </a:stretch>
          </p:blipFill>
          <p:spPr>
            <a:xfrm>
              <a:off x="623" y="4901"/>
              <a:ext cx="5869" cy="4717"/>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6492" y="4939"/>
              <a:ext cx="6003" cy="4948"/>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12495" y="4901"/>
              <a:ext cx="5998" cy="4986"/>
            </a:xfrm>
            <a:prstGeom prst="rect">
              <a:avLst/>
            </a:prstGeom>
          </p:spPr>
        </p:pic>
      </p:grpSp>
      <p:cxnSp>
        <p:nvCxnSpPr>
          <p:cNvPr id="12" name="直接连接符 11"/>
          <p:cNvCxnSpPr/>
          <p:nvPr/>
        </p:nvCxnSpPr>
        <p:spPr>
          <a:xfrm>
            <a:off x="4244975" y="2905125"/>
            <a:ext cx="0" cy="3429000"/>
          </a:xfrm>
          <a:prstGeom prst="line">
            <a:avLst/>
          </a:prstGeom>
          <a:ln w="28575" cmpd="sng">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8086725" y="2905125"/>
            <a:ext cx="0" cy="3429000"/>
          </a:xfrm>
          <a:prstGeom prst="line">
            <a:avLst/>
          </a:prstGeom>
          <a:ln w="28575" cmpd="sng">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591945"/>
            <a:ext cx="6459220" cy="4649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50000"/>
              </a:lnSpc>
              <a:buFont typeface="Arial" panose="020B0604020202020204" pitchFamily="34" charset="0"/>
              <a:buChar char="•"/>
            </a:pPr>
            <a:r>
              <a:rPr sz="2000" dirty="0">
                <a:solidFill>
                  <a:schemeClr val="tx1">
                    <a:lumMod val="50000"/>
                    <a:lumOff val="50000"/>
                  </a:schemeClr>
                </a:solidFill>
              </a:rPr>
              <a:t>采用了Inception结构</a:t>
            </a:r>
            <a:endParaRPr sz="2000" dirty="0">
              <a:solidFill>
                <a:schemeClr val="tx1">
                  <a:lumMod val="50000"/>
                  <a:lumOff val="50000"/>
                </a:schemeClr>
              </a:solidFill>
            </a:endParaRPr>
          </a:p>
          <a:p>
            <a:pPr marL="342900" indent="-342900" algn="just">
              <a:lnSpc>
                <a:spcPct val="150000"/>
              </a:lnSpc>
              <a:buFont typeface="Arial" panose="020B0604020202020204" pitchFamily="34" charset="0"/>
              <a:buChar char="•"/>
            </a:pPr>
            <a:r>
              <a:rPr sz="2000" dirty="0">
                <a:solidFill>
                  <a:schemeClr val="tx1">
                    <a:lumMod val="50000"/>
                    <a:lumOff val="50000"/>
                  </a:schemeClr>
                </a:solidFill>
              </a:rPr>
              <a:t>深度只有22层</a:t>
            </a:r>
            <a:endParaRPr sz="2000" dirty="0">
              <a:solidFill>
                <a:schemeClr val="tx1">
                  <a:lumMod val="50000"/>
                  <a:lumOff val="50000"/>
                </a:schemeClr>
              </a:solidFill>
            </a:endParaRPr>
          </a:p>
          <a:p>
            <a:pPr marL="342900" indent="-342900" algn="just">
              <a:lnSpc>
                <a:spcPct val="150000"/>
              </a:lnSpc>
              <a:buFont typeface="Arial" panose="020B0604020202020204" pitchFamily="34" charset="0"/>
              <a:buChar char="•"/>
            </a:pPr>
            <a:r>
              <a:rPr sz="2000" dirty="0">
                <a:solidFill>
                  <a:schemeClr val="tx1">
                    <a:lumMod val="50000"/>
                    <a:lumOff val="50000"/>
                  </a:schemeClr>
                </a:solidFill>
              </a:rPr>
              <a:t>参数约为AlexNet的1/12，是同时期VGGNet的1/3</a:t>
            </a:r>
            <a:endParaRPr sz="2000" dirty="0">
              <a:solidFill>
                <a:schemeClr val="tx1">
                  <a:lumMod val="50000"/>
                  <a:lumOff val="50000"/>
                </a:schemeClr>
              </a:solidFill>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(四) </a:t>
            </a:r>
            <a:r>
              <a:rPr lang="en-US" altLang="zh-CN" b="1" dirty="0">
                <a:solidFill>
                  <a:schemeClr val="accent2">
                    <a:lumMod val="75000"/>
                  </a:schemeClr>
                </a:solidFill>
              </a:rPr>
              <a:t>GoogLeNet</a:t>
            </a:r>
            <a:endParaRPr lang="en-US" altLang="zh-CN" b="1" dirty="0">
              <a:solidFill>
                <a:schemeClr val="accent2">
                  <a:lumMod val="75000"/>
                </a:schemeClr>
              </a:solidFill>
            </a:endParaRPr>
          </a:p>
        </p:txBody>
      </p:sp>
      <p:pic>
        <p:nvPicPr>
          <p:cNvPr id="83" name="picture" descr="descript"/>
          <p:cNvPicPr/>
          <p:nvPr>
            <p:custDataLst>
              <p:tags r:id="rId1"/>
            </p:custDataLst>
          </p:nvPr>
        </p:nvPicPr>
        <p:blipFill>
          <a:blip r:embed="rId2"/>
          <a:srcRect t="19108"/>
          <a:stretch>
            <a:fillRect/>
          </a:stretch>
        </p:blipFill>
        <p:spPr>
          <a:xfrm>
            <a:off x="946150" y="3016885"/>
            <a:ext cx="10033000" cy="322453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二、实验结果</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591945"/>
            <a:ext cx="10698480" cy="2157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30000"/>
              </a:lnSpc>
              <a:buFont typeface="Arial" panose="020B0604020202020204" pitchFamily="34" charset="0"/>
              <a:buChar char="•"/>
            </a:pPr>
            <a:r>
              <a:rPr sz="2000" dirty="0">
                <a:solidFill>
                  <a:schemeClr val="tx1">
                    <a:lumMod val="50000"/>
                    <a:lumOff val="50000"/>
                  </a:schemeClr>
                </a:solidFill>
                <a:sym typeface="+mn-ea"/>
              </a:rPr>
              <a:t>采用SGD优化器</a:t>
            </a:r>
            <a:r>
              <a:rPr lang="zh-CN" sz="2000" dirty="0">
                <a:solidFill>
                  <a:schemeClr val="tx1">
                    <a:lumMod val="50000"/>
                    <a:lumOff val="50000"/>
                  </a:schemeClr>
                </a:solidFill>
                <a:sym typeface="+mn-ea"/>
              </a:rPr>
              <a:t>；</a:t>
            </a:r>
            <a:r>
              <a:rPr sz="2000" dirty="0">
                <a:solidFill>
                  <a:schemeClr val="tx1">
                    <a:lumMod val="50000"/>
                    <a:lumOff val="50000"/>
                  </a:schemeClr>
                </a:solidFill>
                <a:sym typeface="+mn-ea"/>
              </a:rPr>
              <a:t>学习率取0.001</a:t>
            </a:r>
            <a:r>
              <a:rPr lang="zh-CN" sz="2000" dirty="0">
                <a:solidFill>
                  <a:schemeClr val="tx1">
                    <a:lumMod val="50000"/>
                    <a:lumOff val="50000"/>
                  </a:schemeClr>
                </a:solidFill>
                <a:sym typeface="+mn-ea"/>
              </a:rPr>
              <a:t>；</a:t>
            </a:r>
            <a:r>
              <a:rPr sz="2000" dirty="0">
                <a:solidFill>
                  <a:schemeClr val="tx1">
                    <a:lumMod val="50000"/>
                    <a:lumOff val="50000"/>
                  </a:schemeClr>
                </a:solidFill>
                <a:sym typeface="+mn-ea"/>
              </a:rPr>
              <a:t>动量取0.9</a:t>
            </a:r>
            <a:r>
              <a:rPr lang="zh-CN" sz="2000" dirty="0">
                <a:solidFill>
                  <a:schemeClr val="tx1">
                    <a:lumMod val="50000"/>
                    <a:lumOff val="50000"/>
                  </a:schemeClr>
                </a:solidFill>
                <a:sym typeface="+mn-ea"/>
              </a:rPr>
              <a:t>；</a:t>
            </a:r>
            <a:r>
              <a:rPr sz="2000" dirty="0">
                <a:solidFill>
                  <a:schemeClr val="tx1">
                    <a:lumMod val="50000"/>
                    <a:lumOff val="50000"/>
                  </a:schemeClr>
                </a:solidFill>
                <a:sym typeface="+mn-ea"/>
              </a:rPr>
              <a:t>采用交叉熵作为分类损失函数</a:t>
            </a:r>
            <a:endParaRPr sz="2000" dirty="0">
              <a:solidFill>
                <a:schemeClr val="tx1">
                  <a:lumMod val="50000"/>
                  <a:lumOff val="50000"/>
                </a:schemeClr>
              </a:solidFill>
              <a:sym typeface="+mn-ea"/>
            </a:endParaRPr>
          </a:p>
          <a:p>
            <a:pPr marL="342900" indent="-342900" algn="just">
              <a:lnSpc>
                <a:spcPct val="130000"/>
              </a:lnSpc>
              <a:buFont typeface="Arial" panose="020B0604020202020204" pitchFamily="34" charset="0"/>
              <a:buChar char="•"/>
            </a:pPr>
            <a:r>
              <a:rPr sz="2000" dirty="0">
                <a:solidFill>
                  <a:schemeClr val="tx1">
                    <a:lumMod val="50000"/>
                    <a:lumOff val="50000"/>
                  </a:schemeClr>
                </a:solidFill>
                <a:sym typeface="+mn-ea"/>
              </a:rPr>
              <a:t>在批量大小取为128的情况下，使用预训练参数初始化模型，训练120轮后，模型基本趋于收敛</a:t>
            </a:r>
            <a:endParaRPr sz="2000" dirty="0">
              <a:solidFill>
                <a:schemeClr val="tx1">
                  <a:lumMod val="50000"/>
                  <a:lumOff val="50000"/>
                </a:schemeClr>
              </a:solidFill>
              <a:sym typeface="+mn-ea"/>
            </a:endParaRPr>
          </a:p>
          <a:p>
            <a:pPr marL="342900" indent="-342900" algn="just">
              <a:lnSpc>
                <a:spcPct val="130000"/>
              </a:lnSpc>
              <a:buFont typeface="Arial" panose="020B0604020202020204" pitchFamily="34" charset="0"/>
              <a:buChar char="•"/>
            </a:pPr>
            <a:r>
              <a:rPr sz="2000" dirty="0">
                <a:solidFill>
                  <a:schemeClr val="tx1">
                    <a:lumMod val="50000"/>
                    <a:lumOff val="50000"/>
                  </a:schemeClr>
                </a:solidFill>
                <a:sym typeface="+mn-ea"/>
              </a:rPr>
              <a:t>GoogLeNet在数据集FER2013上测试集准确率达到91.71%，验证集准确率达到69.77%，出现了严重的过拟合现象</a:t>
            </a:r>
            <a:endParaRPr sz="2000" dirty="0">
              <a:solidFill>
                <a:schemeClr val="tx1">
                  <a:lumMod val="50000"/>
                  <a:lumOff val="50000"/>
                </a:schemeClr>
              </a:solidFill>
              <a:sym typeface="+mn-ea"/>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sym typeface="+mn-ea"/>
              </a:rPr>
              <a:t>(四) </a:t>
            </a:r>
            <a:r>
              <a:rPr lang="en-US" altLang="zh-CN" b="1" dirty="0">
                <a:solidFill>
                  <a:schemeClr val="accent2">
                    <a:lumMod val="75000"/>
                  </a:schemeClr>
                </a:solidFill>
                <a:sym typeface="+mn-ea"/>
              </a:rPr>
              <a:t>GoogLeNet</a:t>
            </a:r>
            <a:endParaRPr lang="en-US" altLang="zh-CN" b="1" dirty="0">
              <a:solidFill>
                <a:schemeClr val="accent2">
                  <a:lumMod val="75000"/>
                </a:schemeClr>
              </a:solidFill>
            </a:endParaRPr>
          </a:p>
        </p:txBody>
      </p:sp>
      <p:pic>
        <p:nvPicPr>
          <p:cNvPr id="8" name="图片 7"/>
          <p:cNvPicPr>
            <a:picLocks noChangeAspect="1"/>
          </p:cNvPicPr>
          <p:nvPr>
            <p:custDataLst>
              <p:tags r:id="rId1"/>
            </p:custDataLst>
          </p:nvPr>
        </p:nvPicPr>
        <p:blipFill>
          <a:blip r:embed="rId2"/>
          <a:stretch>
            <a:fillRect/>
          </a:stretch>
        </p:blipFill>
        <p:spPr>
          <a:xfrm>
            <a:off x="669925" y="3960495"/>
            <a:ext cx="5359400" cy="2072005"/>
          </a:xfrm>
          <a:prstGeom prst="rect">
            <a:avLst/>
          </a:prstGeom>
        </p:spPr>
      </p:pic>
      <p:pic>
        <p:nvPicPr>
          <p:cNvPr id="14" name="图片 13"/>
          <p:cNvPicPr>
            <a:picLocks noChangeAspect="1"/>
          </p:cNvPicPr>
          <p:nvPr>
            <p:custDataLst>
              <p:tags r:id="rId3"/>
            </p:custDataLst>
          </p:nvPr>
        </p:nvPicPr>
        <p:blipFill>
          <a:blip r:embed="rId4"/>
          <a:stretch>
            <a:fillRect/>
          </a:stretch>
        </p:blipFill>
        <p:spPr>
          <a:xfrm>
            <a:off x="6136005" y="3964305"/>
            <a:ext cx="5384165" cy="2068195"/>
          </a:xfrm>
          <a:prstGeom prst="rect">
            <a:avLst/>
          </a:prstGeom>
        </p:spPr>
      </p:pic>
      <p:cxnSp>
        <p:nvCxnSpPr>
          <p:cNvPr id="15" name="直接连接符 14"/>
          <p:cNvCxnSpPr/>
          <p:nvPr>
            <p:custDataLst>
              <p:tags r:id="rId5"/>
            </p:custDataLst>
          </p:nvPr>
        </p:nvCxnSpPr>
        <p:spPr>
          <a:xfrm>
            <a:off x="6140450" y="4002405"/>
            <a:ext cx="0" cy="2094865"/>
          </a:xfrm>
          <a:prstGeom prst="line">
            <a:avLst/>
          </a:prstGeom>
          <a:ln w="28575" cmpd="sng">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591945"/>
            <a:ext cx="5387975" cy="4649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50000"/>
              </a:lnSpc>
              <a:buFont typeface="Arial" panose="020B0604020202020204" pitchFamily="34" charset="0"/>
              <a:buChar char="•"/>
            </a:pPr>
            <a:r>
              <a:rPr sz="2000" dirty="0">
                <a:solidFill>
                  <a:schemeClr val="tx1">
                    <a:lumMod val="50000"/>
                    <a:lumOff val="50000"/>
                  </a:schemeClr>
                </a:solidFill>
                <a:sym typeface="+mn-ea"/>
              </a:rPr>
              <a:t>通过采用残差单元(Residual Unit)训练超深层次的神经网络</a:t>
            </a:r>
            <a:endParaRPr sz="2000" dirty="0">
              <a:solidFill>
                <a:schemeClr val="tx1">
                  <a:lumMod val="50000"/>
                  <a:lumOff val="50000"/>
                </a:schemeClr>
              </a:solidFill>
              <a:sym typeface="+mn-ea"/>
            </a:endParaRPr>
          </a:p>
          <a:p>
            <a:pPr marL="342900" indent="-342900" algn="just">
              <a:lnSpc>
                <a:spcPct val="150000"/>
              </a:lnSpc>
              <a:buFont typeface="Arial" panose="020B0604020202020204" pitchFamily="34" charset="0"/>
              <a:buChar char="•"/>
            </a:pPr>
            <a:r>
              <a:rPr sz="2000" dirty="0">
                <a:solidFill>
                  <a:schemeClr val="tx1">
                    <a:lumMod val="50000"/>
                    <a:lumOff val="50000"/>
                  </a:schemeClr>
                </a:solidFill>
                <a:sym typeface="+mn-ea"/>
              </a:rPr>
              <a:t>最深的网络结构可达152层</a:t>
            </a:r>
            <a:endParaRPr sz="2000" dirty="0">
              <a:solidFill>
                <a:schemeClr val="tx1">
                  <a:lumMod val="50000"/>
                  <a:lumOff val="50000"/>
                </a:schemeClr>
              </a:solidFill>
              <a:sym typeface="+mn-ea"/>
            </a:endParaRPr>
          </a:p>
          <a:p>
            <a:pPr marL="342900" indent="-342900" algn="just">
              <a:lnSpc>
                <a:spcPct val="150000"/>
              </a:lnSpc>
              <a:buFont typeface="Arial" panose="020B0604020202020204" pitchFamily="34" charset="0"/>
              <a:buChar char="•"/>
            </a:pPr>
            <a:r>
              <a:rPr sz="2000" dirty="0">
                <a:solidFill>
                  <a:schemeClr val="tx1">
                    <a:lumMod val="50000"/>
                    <a:lumOff val="50000"/>
                  </a:schemeClr>
                </a:solidFill>
                <a:sym typeface="+mn-ea"/>
              </a:rPr>
              <a:t>核心思想是残差单元的引入</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通过多个旁路的支线将输入连接到后面的层，从而引入残差学习，保存了信息的完整性，简化了学习目标和难度</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ResNet的网络结构，都是通过基本的两层和三层残差模块连接而成</a:t>
            </a:r>
            <a:endParaRPr sz="2000" dirty="0">
              <a:solidFill>
                <a:schemeClr val="tx1">
                  <a:lumMod val="50000"/>
                  <a:lumOff val="50000"/>
                </a:schemeClr>
              </a:solidFill>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(五) </a:t>
            </a:r>
            <a:r>
              <a:rPr lang="en-US" altLang="zh-CN" b="1" dirty="0">
                <a:solidFill>
                  <a:schemeClr val="accent2">
                    <a:lumMod val="75000"/>
                  </a:schemeClr>
                </a:solidFill>
              </a:rPr>
              <a:t>ResNet</a:t>
            </a:r>
            <a:endParaRPr lang="en-US" altLang="zh-CN" b="1" dirty="0">
              <a:solidFill>
                <a:schemeClr val="accent2">
                  <a:lumMod val="75000"/>
                </a:schemeClr>
              </a:solidFill>
            </a:endParaRPr>
          </a:p>
        </p:txBody>
      </p:sp>
      <p:pic>
        <p:nvPicPr>
          <p:cNvPr id="92" name="picture" descr="descript"/>
          <p:cNvPicPr/>
          <p:nvPr>
            <p:custDataLst>
              <p:tags r:id="rId1"/>
            </p:custDataLst>
          </p:nvPr>
        </p:nvPicPr>
        <p:blipFill>
          <a:blip r:embed="rId2"/>
          <a:srcRect/>
          <a:stretch>
            <a:fillRect/>
          </a:stretch>
        </p:blipFill>
        <p:spPr>
          <a:xfrm>
            <a:off x="6297930" y="1591945"/>
            <a:ext cx="5222240" cy="43910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591945"/>
            <a:ext cx="5674995" cy="4649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50000"/>
              </a:lnSpc>
              <a:buFont typeface="Arial" panose="020B0604020202020204" pitchFamily="34" charset="0"/>
              <a:buChar char="•"/>
            </a:pPr>
            <a:r>
              <a:rPr sz="2000" dirty="0">
                <a:solidFill>
                  <a:schemeClr val="tx1">
                    <a:lumMod val="50000"/>
                    <a:lumOff val="50000"/>
                  </a:schemeClr>
                </a:solidFill>
                <a:sym typeface="+mn-ea"/>
              </a:rPr>
              <a:t>Resudial块</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将原始输入添加回通过一个或多个卷积层传递输入获得的输出特征图</a:t>
            </a:r>
            <a:endParaRPr sz="2000" dirty="0">
              <a:solidFill>
                <a:schemeClr val="tx1">
                  <a:lumMod val="50000"/>
                  <a:lumOff val="50000"/>
                </a:schemeClr>
              </a:solidFill>
              <a:sym typeface="+mn-ea"/>
            </a:endParaRPr>
          </a:p>
          <a:p>
            <a:pPr marL="342900" indent="-342900" algn="just">
              <a:lnSpc>
                <a:spcPct val="150000"/>
              </a:lnSpc>
              <a:buClrTx/>
              <a:buSzTx/>
              <a:buFont typeface="Arial" panose="020B0604020202020204" pitchFamily="34" charset="0"/>
              <a:buChar char="•"/>
            </a:pPr>
            <a:r>
              <a:rPr sz="2000" dirty="0">
                <a:solidFill>
                  <a:schemeClr val="tx1">
                    <a:lumMod val="50000"/>
                    <a:lumOff val="50000"/>
                  </a:schemeClr>
                </a:solidFill>
                <a:sym typeface="+mn-ea"/>
              </a:rPr>
              <a:t>残差连接</a:t>
            </a:r>
            <a:endParaRPr sz="2000" dirty="0">
              <a:solidFill>
                <a:schemeClr val="tx1">
                  <a:lumMod val="50000"/>
                  <a:lumOff val="50000"/>
                </a:schemeClr>
              </a:solidFill>
              <a:sym typeface="+mn-ea"/>
            </a:endParaRPr>
          </a:p>
          <a:p>
            <a:pPr marL="800100" lvl="1" indent="-342900" algn="just">
              <a:lnSpc>
                <a:spcPct val="150000"/>
              </a:lnSpc>
              <a:buClrTx/>
              <a:buSzTx/>
              <a:buFont typeface="Arial" panose="020B0604020202020204" pitchFamily="34" charset="0"/>
              <a:buChar char="•"/>
            </a:pPr>
            <a:r>
              <a:rPr sz="2000" dirty="0">
                <a:solidFill>
                  <a:schemeClr val="tx1">
                    <a:lumMod val="50000"/>
                    <a:lumOff val="50000"/>
                  </a:schemeClr>
                </a:solidFill>
                <a:sym typeface="+mn-ea"/>
              </a:rPr>
              <a:t>添加残差块将原始输入添加回通过一个或多个卷积层传递输入获得的输出特征图</a:t>
            </a:r>
            <a:endParaRPr sz="2000" dirty="0">
              <a:solidFill>
                <a:schemeClr val="tx1">
                  <a:lumMod val="50000"/>
                  <a:lumOff val="50000"/>
                </a:schemeClr>
              </a:solidFill>
              <a:sym typeface="+mn-ea"/>
            </a:endParaRPr>
          </a:p>
          <a:p>
            <a:pPr marL="342900" lvl="1" indent="-342900" algn="just">
              <a:lnSpc>
                <a:spcPct val="150000"/>
              </a:lnSpc>
              <a:buClrTx/>
              <a:buSzTx/>
              <a:buFont typeface="Arial" panose="020B0604020202020204" pitchFamily="34" charset="0"/>
              <a:buChar char="•"/>
            </a:pPr>
            <a:r>
              <a:rPr sz="2000" dirty="0">
                <a:solidFill>
                  <a:schemeClr val="tx1">
                    <a:lumMod val="50000"/>
                    <a:lumOff val="50000"/>
                  </a:schemeClr>
                </a:solidFill>
                <a:sym typeface="+mn-ea"/>
              </a:rPr>
              <a:t>批量归一化</a:t>
            </a:r>
            <a:endParaRPr sz="2000" dirty="0">
              <a:solidFill>
                <a:schemeClr val="tx1">
                  <a:lumMod val="50000"/>
                  <a:lumOff val="50000"/>
                </a:schemeClr>
              </a:solidFill>
              <a:sym typeface="+mn-ea"/>
            </a:endParaRPr>
          </a:p>
          <a:p>
            <a:pPr marL="800100" lvl="1" indent="-342900" algn="just">
              <a:lnSpc>
                <a:spcPct val="150000"/>
              </a:lnSpc>
              <a:buClrTx/>
              <a:buSzTx/>
              <a:buFont typeface="Arial" panose="020B0604020202020204" pitchFamily="34" charset="0"/>
              <a:buChar char="•"/>
            </a:pPr>
            <a:r>
              <a:rPr sz="2000" dirty="0">
                <a:solidFill>
                  <a:schemeClr val="tx1">
                    <a:lumMod val="50000"/>
                    <a:lumOff val="50000"/>
                  </a:schemeClr>
                </a:solidFill>
                <a:sym typeface="+mn-ea"/>
              </a:rPr>
              <a:t>在每个卷积层之后，添加一个批量归一化层，该层对前一层的输出进行归一化</a:t>
            </a:r>
            <a:endParaRPr sz="2000" dirty="0">
              <a:solidFill>
                <a:schemeClr val="tx1">
                  <a:lumMod val="50000"/>
                  <a:lumOff val="50000"/>
                </a:schemeClr>
              </a:solidFill>
              <a:sym typeface="+mn-ea"/>
            </a:endParaRPr>
          </a:p>
          <a:p>
            <a:pPr marL="342900" lvl="0" indent="-342900" algn="just">
              <a:lnSpc>
                <a:spcPct val="150000"/>
              </a:lnSpc>
              <a:buFont typeface="Arial" panose="020B0604020202020204" pitchFamily="34" charset="0"/>
              <a:buChar char="•"/>
            </a:pPr>
            <a:endParaRPr sz="2000" dirty="0">
              <a:solidFill>
                <a:schemeClr val="tx1">
                  <a:lumMod val="50000"/>
                  <a:lumOff val="50000"/>
                </a:schemeClr>
              </a:solidFill>
              <a:sym typeface="+mn-ea"/>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(五) </a:t>
            </a:r>
            <a:r>
              <a:rPr lang="en-US" altLang="zh-CN" b="1" dirty="0">
                <a:solidFill>
                  <a:schemeClr val="accent2">
                    <a:lumMod val="75000"/>
                  </a:schemeClr>
                </a:solidFill>
              </a:rPr>
              <a:t>ResNet 18</a:t>
            </a:r>
            <a:endParaRPr lang="en-US" altLang="zh-CN" b="1" dirty="0">
              <a:solidFill>
                <a:schemeClr val="accent2">
                  <a:lumMod val="75000"/>
                </a:schemeClr>
              </a:solidFill>
            </a:endParaRPr>
          </a:p>
        </p:txBody>
      </p:sp>
      <p:pic>
        <p:nvPicPr>
          <p:cNvPr id="98" name="picture" descr="descript"/>
          <p:cNvPicPr/>
          <p:nvPr>
            <p:custDataLst>
              <p:tags r:id="rId1"/>
            </p:custDataLst>
          </p:nvPr>
        </p:nvPicPr>
        <p:blipFill>
          <a:blip r:embed="rId2"/>
          <a:srcRect b="423"/>
          <a:stretch>
            <a:fillRect/>
          </a:stretch>
        </p:blipFill>
        <p:spPr>
          <a:xfrm>
            <a:off x="6824345" y="1223645"/>
            <a:ext cx="4382135" cy="53035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591945"/>
            <a:ext cx="10698480" cy="4649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50000"/>
              </a:lnSpc>
              <a:buFont typeface="Arial" panose="020B0604020202020204" pitchFamily="34" charset="0"/>
              <a:buChar char="•"/>
            </a:pPr>
            <a:r>
              <a:rPr sz="2000" dirty="0">
                <a:solidFill>
                  <a:schemeClr val="tx1">
                    <a:lumMod val="50000"/>
                    <a:lumOff val="50000"/>
                  </a:schemeClr>
                </a:solidFill>
                <a:sym typeface="+mn-ea"/>
              </a:rPr>
              <a:t>训练集：</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将图像转化为灰度图</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将图像于0.8倍到1.2倍之间进行随机裁剪并将分辨率重置为[40,40]</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lang="zh-CN" sz="2000" dirty="0">
                <a:solidFill>
                  <a:schemeClr val="tx1">
                    <a:lumMod val="50000"/>
                    <a:lumOff val="50000"/>
                  </a:schemeClr>
                </a:solidFill>
                <a:sym typeface="+mn-ea"/>
              </a:rPr>
              <a:t>每</a:t>
            </a:r>
            <a:r>
              <a:rPr sz="2000" dirty="0">
                <a:solidFill>
                  <a:schemeClr val="tx1">
                    <a:lumMod val="50000"/>
                    <a:lumOff val="50000"/>
                  </a:schemeClr>
                </a:solidFill>
                <a:sym typeface="+mn-ea"/>
              </a:rPr>
              <a:t>次处理有50%的概率将图像的亮度、对比度和饱和度分别修改为0.5、0.5、0.5。</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每次处理有50%的概率对图像进行水平和垂直偏移量为 0.2 的仿射变换。</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每次处理有50%的概率对图像进行水平翻转。</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每次处理有50%的概率对图像进行角度为-10度到10度之间的旋转。</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对图片进行上下左右以及中心裁剪，获得5张图片。</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转化为Tensor并进行归一化，接着将数据按通道进行标准化。</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使用Random Erasing方法，在图片中随机选择一个矩形框，在随机的位置上使用随机的值来擦除图片原来的像素。</a:t>
            </a:r>
            <a:endParaRPr sz="2000" dirty="0">
              <a:solidFill>
                <a:schemeClr val="tx1">
                  <a:lumMod val="50000"/>
                  <a:lumOff val="50000"/>
                </a:schemeClr>
              </a:solidFill>
              <a:sym typeface="+mn-ea"/>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(五) </a:t>
            </a:r>
            <a:r>
              <a:rPr lang="en-US" altLang="zh-CN" b="1" dirty="0">
                <a:solidFill>
                  <a:schemeClr val="accent2">
                    <a:lumMod val="75000"/>
                  </a:schemeClr>
                </a:solidFill>
              </a:rPr>
              <a:t>ResNet 18 </a:t>
            </a:r>
            <a:r>
              <a:rPr lang="zh-CN" altLang="en-US" b="1" dirty="0">
                <a:solidFill>
                  <a:schemeClr val="accent2">
                    <a:lumMod val="75000"/>
                  </a:schemeClr>
                </a:solidFill>
              </a:rPr>
              <a:t>数据预处理</a:t>
            </a:r>
            <a:endParaRPr lang="zh-CN" altLang="en-US" b="1" dirty="0">
              <a:solidFill>
                <a:schemeClr val="accent2">
                  <a:lumMod val="7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6647" y="1700659"/>
            <a:ext cx="10887075" cy="4083757"/>
            <a:chOff x="756647" y="1700659"/>
            <a:chExt cx="10887075" cy="4083757"/>
          </a:xfrm>
        </p:grpSpPr>
        <p:grpSp>
          <p:nvGrpSpPr>
            <p:cNvPr id="6" name="2b751056-6b97-492c-b763-340acee7e99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756647" y="1700659"/>
              <a:ext cx="10887075" cy="4083757"/>
              <a:chOff x="1175133" y="1700659"/>
              <a:chExt cx="10463798" cy="4083757"/>
            </a:xfrm>
          </p:grpSpPr>
          <p:sp>
            <p:nvSpPr>
              <p:cNvPr id="7" name="iṡľïḑè"/>
              <p:cNvSpPr txBox="1"/>
              <p:nvPr/>
            </p:nvSpPr>
            <p:spPr bwMode="auto">
              <a:xfrm>
                <a:off x="3940456" y="1700659"/>
                <a:ext cx="7698475" cy="4082415"/>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a:lnSpc>
                    <a:spcPct val="200000"/>
                  </a:lnSpc>
                </a:pPr>
                <a:r>
                  <a:rPr lang="zh-CN" altLang="en-US" sz="2400" dirty="0">
                    <a:latin typeface="+mn-lt"/>
                    <a:ea typeface="+mn-ea"/>
                    <a:sym typeface="+mn-lt"/>
                  </a:rPr>
                  <a:t>一、背景介绍</a:t>
                </a:r>
                <a:endParaRPr lang="zh-CN" altLang="en-US" sz="2400" dirty="0">
                  <a:latin typeface="+mn-lt"/>
                  <a:ea typeface="+mn-ea"/>
                  <a:sym typeface="+mn-lt"/>
                </a:endParaRPr>
              </a:p>
              <a:p>
                <a:pPr>
                  <a:lnSpc>
                    <a:spcPct val="200000"/>
                  </a:lnSpc>
                </a:pPr>
                <a:r>
                  <a:rPr lang="zh-CN" altLang="en-US" sz="2400" dirty="0">
                    <a:latin typeface="+mn-lt"/>
                    <a:ea typeface="+mn-ea"/>
                    <a:sym typeface="+mn-lt"/>
                  </a:rPr>
                  <a:t>二、实验方法与结果</a:t>
                </a:r>
                <a:endParaRPr lang="zh-CN" altLang="en-US" sz="2400" dirty="0">
                  <a:latin typeface="+mn-lt"/>
                  <a:ea typeface="+mn-ea"/>
                  <a:sym typeface="+mn-lt"/>
                </a:endParaRPr>
              </a:p>
              <a:p>
                <a:pPr indent="457200">
                  <a:lnSpc>
                    <a:spcPct val="180000"/>
                  </a:lnSpc>
                </a:pPr>
                <a:r>
                  <a:rPr lang="zh-CN" altLang="en-US" sz="2400" b="0" dirty="0">
                    <a:sym typeface="+mn-lt"/>
                  </a:rPr>
                  <a:t>Gabor滤波器与AdaBoost分类器、AlexNet、</a:t>
                </a:r>
                <a:endParaRPr lang="zh-CN" altLang="en-US" sz="2400" b="0" dirty="0">
                  <a:sym typeface="+mn-lt"/>
                </a:endParaRPr>
              </a:p>
              <a:p>
                <a:pPr indent="457200">
                  <a:lnSpc>
                    <a:spcPct val="180000"/>
                  </a:lnSpc>
                </a:pPr>
                <a:r>
                  <a:rPr lang="zh-CN" altLang="en-US" sz="2400" b="0" dirty="0">
                    <a:sym typeface="+mn-lt"/>
                  </a:rPr>
                  <a:t>VGG、GoogLeNet、</a:t>
                </a:r>
                <a:r>
                  <a:rPr lang="zh-CN" altLang="en-US" sz="2400" dirty="0">
                    <a:sym typeface="+mn-lt"/>
                  </a:rPr>
                  <a:t>ResNet</a:t>
                </a:r>
                <a:endParaRPr lang="zh-CN" altLang="en-US" sz="2400" b="0" dirty="0">
                  <a:sym typeface="+mn-lt"/>
                </a:endParaRPr>
              </a:p>
              <a:p>
                <a:pPr>
                  <a:lnSpc>
                    <a:spcPct val="200000"/>
                  </a:lnSpc>
                </a:pPr>
                <a:r>
                  <a:rPr lang="zh-CN" altLang="en-US" sz="2400" dirty="0">
                    <a:sym typeface="+mn-lt"/>
                  </a:rPr>
                  <a:t>三、总结</a:t>
                </a:r>
                <a:endParaRPr lang="zh-CN" altLang="en-US" sz="2400" dirty="0">
                  <a:sym typeface="+mn-lt"/>
                </a:endParaRPr>
              </a:p>
              <a:p>
                <a:pPr>
                  <a:lnSpc>
                    <a:spcPct val="200000"/>
                  </a:lnSpc>
                </a:pPr>
                <a:endParaRPr lang="en-US" altLang="zh-CN" sz="2400" dirty="0">
                  <a:latin typeface="+mn-lt"/>
                  <a:ea typeface="+mn-ea"/>
                  <a:sym typeface="+mn-lt"/>
                </a:endParaRPr>
              </a:p>
            </p:txBody>
          </p:sp>
          <p:cxnSp>
            <p:nvCxnSpPr>
              <p:cNvPr id="8" name="直接连接符 7"/>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p:cNvSpPr txBox="1"/>
              <p:nvPr/>
            </p:nvSpPr>
            <p:spPr>
              <a:xfrm>
                <a:off x="1175133" y="1780818"/>
                <a:ext cx="2521108" cy="584775"/>
              </a:xfrm>
              <a:prstGeom prst="rect">
                <a:avLst/>
              </a:prstGeom>
              <a:solidFill>
                <a:schemeClr val="bg1"/>
              </a:solidFill>
            </p:spPr>
            <p:txBody>
              <a:bodyPr wrap="square" rtlCol="0">
                <a:spAutoFit/>
              </a:bodyPr>
              <a:lstStyle/>
              <a:p>
                <a:pPr algn="r"/>
                <a:r>
                  <a:rPr lang="zh-CN" altLang="en-US" sz="3200" b="1" dirty="0">
                    <a:solidFill>
                      <a:schemeClr val="accent1"/>
                    </a:solidFill>
                    <a:cs typeface="+mn-ea"/>
                    <a:sym typeface="+mn-lt"/>
                  </a:rPr>
                  <a:t>汇报大纲</a:t>
                </a:r>
                <a:endParaRPr lang="tr-TR" sz="3200" b="1" dirty="0">
                  <a:solidFill>
                    <a:schemeClr val="accent1"/>
                  </a:solidFill>
                  <a:cs typeface="+mn-ea"/>
                  <a:sym typeface="+mn-lt"/>
                </a:endParaRPr>
              </a:p>
            </p:txBody>
          </p:sp>
        </p:grpSp>
        <p:sp>
          <p:nvSpPr>
            <p:cNvPr id="10" name="poetry_91022"/>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591945"/>
            <a:ext cx="10698480" cy="4649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50000"/>
              </a:lnSpc>
              <a:buFont typeface="Arial" panose="020B0604020202020204" pitchFamily="34" charset="0"/>
              <a:buChar char="•"/>
            </a:pPr>
            <a:r>
              <a:rPr sz="2000" dirty="0">
                <a:solidFill>
                  <a:schemeClr val="tx1">
                    <a:lumMod val="50000"/>
                    <a:lumOff val="50000"/>
                  </a:schemeClr>
                </a:solidFill>
                <a:sym typeface="+mn-ea"/>
              </a:rPr>
              <a:t>验证集和测试集：</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将图像转化为灰度图。</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上下左右中心裁剪后翻转：在图片的四个角和中心各截取一幅大小为 size 的图片，并进行水平或竖直翻转。</a:t>
            </a:r>
            <a:endParaRPr sz="2000" dirty="0">
              <a:solidFill>
                <a:schemeClr val="tx1">
                  <a:lumMod val="50000"/>
                  <a:lumOff val="50000"/>
                </a:schemeClr>
              </a:solidFill>
              <a:sym typeface="+mn-ea"/>
            </a:endParaRPr>
          </a:p>
          <a:p>
            <a:pPr marL="800100" lvl="1" indent="-342900" algn="just">
              <a:lnSpc>
                <a:spcPct val="150000"/>
              </a:lnSpc>
              <a:buFont typeface="Arial" panose="020B0604020202020204" pitchFamily="34" charset="0"/>
              <a:buChar char="•"/>
            </a:pPr>
            <a:r>
              <a:rPr sz="2000" dirty="0">
                <a:solidFill>
                  <a:schemeClr val="tx1">
                    <a:lumMod val="50000"/>
                    <a:lumOff val="50000"/>
                  </a:schemeClr>
                </a:solidFill>
                <a:sym typeface="+mn-ea"/>
              </a:rPr>
              <a:t>转化为Tensor并进行归一化，接着将数据按通道进行标准化。</a:t>
            </a:r>
            <a:endParaRPr sz="2000" dirty="0">
              <a:solidFill>
                <a:schemeClr val="tx1">
                  <a:lumMod val="50000"/>
                  <a:lumOff val="50000"/>
                </a:schemeClr>
              </a:solidFill>
              <a:sym typeface="+mn-ea"/>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(五) </a:t>
            </a:r>
            <a:r>
              <a:rPr lang="en-US" altLang="zh-CN" b="1" dirty="0">
                <a:solidFill>
                  <a:schemeClr val="accent2">
                    <a:lumMod val="75000"/>
                  </a:schemeClr>
                </a:solidFill>
              </a:rPr>
              <a:t>ResNet 18 </a:t>
            </a:r>
            <a:r>
              <a:rPr lang="zh-CN" altLang="en-US" b="1" dirty="0">
                <a:solidFill>
                  <a:schemeClr val="accent2">
                    <a:lumMod val="75000"/>
                  </a:schemeClr>
                </a:solidFill>
              </a:rPr>
              <a:t>数据预处理</a:t>
            </a:r>
            <a:endParaRPr lang="zh-CN" altLang="en-US" b="1" dirty="0">
              <a:solidFill>
                <a:schemeClr val="accent2">
                  <a:lumMod val="75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821690" y="1591945"/>
            <a:ext cx="10698480" cy="4649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50000"/>
              </a:lnSpc>
              <a:buClrTx/>
              <a:buSzTx/>
              <a:buFont typeface="Arial" panose="020B0604020202020204" pitchFamily="34" charset="0"/>
              <a:buChar char="•"/>
            </a:pPr>
            <a:r>
              <a:rPr sz="2000" dirty="0">
                <a:solidFill>
                  <a:schemeClr val="tx1">
                    <a:lumMod val="50000"/>
                    <a:lumOff val="50000"/>
                  </a:schemeClr>
                </a:solidFill>
                <a:sym typeface="+mn-ea"/>
              </a:rPr>
              <a:t>混合精度</a:t>
            </a:r>
            <a:r>
              <a:rPr lang="zh-CN" sz="2000" dirty="0">
                <a:solidFill>
                  <a:schemeClr val="tx1">
                    <a:lumMod val="50000"/>
                    <a:lumOff val="50000"/>
                  </a:schemeClr>
                </a:solidFill>
                <a:sym typeface="+mn-ea"/>
              </a:rPr>
              <a:t>：</a:t>
            </a:r>
            <a:r>
              <a:rPr sz="2000" dirty="0">
                <a:solidFill>
                  <a:schemeClr val="tx1">
                    <a:lumMod val="50000"/>
                    <a:lumOff val="50000"/>
                  </a:schemeClr>
                </a:solidFill>
                <a:sym typeface="+mn-ea"/>
              </a:rPr>
              <a:t>在训练时通过在模型中同时使用16位和32位浮点类型。</a:t>
            </a:r>
            <a:endParaRPr sz="2000" dirty="0">
              <a:solidFill>
                <a:schemeClr val="tx1">
                  <a:lumMod val="50000"/>
                  <a:lumOff val="50000"/>
                </a:schemeClr>
              </a:solidFill>
              <a:sym typeface="+mn-ea"/>
            </a:endParaRPr>
          </a:p>
          <a:p>
            <a:pPr marL="342900" lvl="0" indent="-342900" algn="just">
              <a:lnSpc>
                <a:spcPct val="150000"/>
              </a:lnSpc>
              <a:buFont typeface="Arial" panose="020B0604020202020204" pitchFamily="34" charset="0"/>
              <a:buChar char="•"/>
            </a:pPr>
            <a:r>
              <a:rPr sz="2000" dirty="0">
                <a:solidFill>
                  <a:schemeClr val="tx1">
                    <a:lumMod val="50000"/>
                    <a:lumOff val="50000"/>
                  </a:schemeClr>
                </a:solidFill>
                <a:sym typeface="+mn-ea"/>
              </a:rPr>
              <a:t>标签平滑</a:t>
            </a:r>
            <a:r>
              <a:rPr lang="zh-CN" sz="2000" dirty="0">
                <a:solidFill>
                  <a:schemeClr val="tx1">
                    <a:lumMod val="50000"/>
                    <a:lumOff val="50000"/>
                  </a:schemeClr>
                </a:solidFill>
                <a:sym typeface="+mn-ea"/>
              </a:rPr>
              <a:t>：</a:t>
            </a:r>
            <a:r>
              <a:rPr sz="2000" dirty="0">
                <a:solidFill>
                  <a:schemeClr val="tx1">
                    <a:lumMod val="50000"/>
                    <a:lumOff val="50000"/>
                  </a:schemeClr>
                </a:solidFill>
                <a:sym typeface="+mn-ea"/>
              </a:rPr>
              <a:t>采用标签平滑方法进行正则化以防止模型在训练时过于自信地预测标签。</a:t>
            </a:r>
            <a:endParaRPr sz="2000" dirty="0">
              <a:solidFill>
                <a:schemeClr val="tx1">
                  <a:lumMod val="50000"/>
                  <a:lumOff val="50000"/>
                </a:schemeClr>
              </a:solidFill>
              <a:sym typeface="+mn-ea"/>
            </a:endParaRPr>
          </a:p>
          <a:p>
            <a:pPr marL="342900" lvl="0" indent="-342900" algn="just">
              <a:lnSpc>
                <a:spcPct val="150000"/>
              </a:lnSpc>
              <a:buFont typeface="Arial" panose="020B0604020202020204" pitchFamily="34" charset="0"/>
              <a:buChar char="•"/>
            </a:pPr>
            <a:r>
              <a:rPr sz="2000" dirty="0">
                <a:solidFill>
                  <a:schemeClr val="tx1">
                    <a:lumMod val="50000"/>
                    <a:lumOff val="50000"/>
                  </a:schemeClr>
                </a:solidFill>
                <a:sym typeface="+mn-ea"/>
              </a:rPr>
              <a:t>优化器：采用SDG作为优化器，学习率为0.1，动量为0.9，使用L2正则化方法</a:t>
            </a:r>
            <a:r>
              <a:rPr lang="zh-CN" sz="2000" dirty="0">
                <a:solidFill>
                  <a:schemeClr val="tx1">
                    <a:lumMod val="50000"/>
                    <a:lumOff val="50000"/>
                  </a:schemeClr>
                </a:solidFill>
                <a:sym typeface="+mn-ea"/>
              </a:rPr>
              <a:t>，</a:t>
            </a:r>
            <a:r>
              <a:rPr sz="2000" dirty="0">
                <a:solidFill>
                  <a:schemeClr val="tx1">
                    <a:lumMod val="50000"/>
                    <a:lumOff val="50000"/>
                  </a:schemeClr>
                </a:solidFill>
                <a:sym typeface="+mn-ea"/>
              </a:rPr>
              <a:t>权衰量为0.001，并使用Nesterov动量。</a:t>
            </a:r>
            <a:endParaRPr sz="2000" dirty="0">
              <a:solidFill>
                <a:schemeClr val="tx1">
                  <a:lumMod val="50000"/>
                  <a:lumOff val="50000"/>
                </a:schemeClr>
              </a:solidFill>
              <a:sym typeface="+mn-ea"/>
            </a:endParaRPr>
          </a:p>
          <a:p>
            <a:pPr marL="342900" lvl="0" indent="-342900" algn="just">
              <a:lnSpc>
                <a:spcPct val="150000"/>
              </a:lnSpc>
              <a:buFont typeface="Arial" panose="020B0604020202020204" pitchFamily="34" charset="0"/>
              <a:buChar char="•"/>
            </a:pPr>
            <a:r>
              <a:rPr sz="2000" dirty="0">
                <a:solidFill>
                  <a:schemeClr val="tx1">
                    <a:lumMod val="50000"/>
                    <a:lumOff val="50000"/>
                  </a:schemeClr>
                </a:solidFill>
                <a:sym typeface="+mn-ea"/>
              </a:rPr>
              <a:t>学习率调度：应用ReduceLROnPlateau策略。采取max模式，factor为0.75，patience为5。</a:t>
            </a:r>
            <a:endParaRPr sz="2000" dirty="0">
              <a:solidFill>
                <a:schemeClr val="tx1">
                  <a:lumMod val="50000"/>
                  <a:lumOff val="50000"/>
                </a:schemeClr>
              </a:solidFill>
              <a:sym typeface="+mn-ea"/>
            </a:endParaRPr>
          </a:p>
          <a:p>
            <a:pPr marL="342900" lvl="0" indent="-342900" algn="just">
              <a:lnSpc>
                <a:spcPct val="150000"/>
              </a:lnSpc>
              <a:buFont typeface="Arial" panose="020B0604020202020204" pitchFamily="34" charset="0"/>
              <a:buChar char="•"/>
            </a:pPr>
            <a:r>
              <a:rPr sz="2000" dirty="0">
                <a:solidFill>
                  <a:schemeClr val="tx1">
                    <a:lumMod val="50000"/>
                    <a:lumOff val="50000"/>
                  </a:schemeClr>
                </a:solidFill>
                <a:sym typeface="+mn-ea"/>
              </a:rPr>
              <a:t>梯度裁剪：将梯度值限制在较小的范围内</a:t>
            </a:r>
            <a:endParaRPr sz="2000" dirty="0">
              <a:solidFill>
                <a:schemeClr val="tx1">
                  <a:lumMod val="50000"/>
                  <a:lumOff val="50000"/>
                </a:schemeClr>
              </a:solidFill>
              <a:sym typeface="+mn-ea"/>
            </a:endParaRPr>
          </a:p>
          <a:p>
            <a:pPr marL="342900" lvl="0" indent="-342900" algn="just">
              <a:lnSpc>
                <a:spcPct val="150000"/>
              </a:lnSpc>
              <a:buFont typeface="Arial" panose="020B0604020202020204" pitchFamily="34" charset="0"/>
              <a:buChar char="•"/>
            </a:pPr>
            <a:r>
              <a:rPr sz="2000" dirty="0">
                <a:solidFill>
                  <a:schemeClr val="tx1">
                    <a:lumMod val="50000"/>
                    <a:lumOff val="50000"/>
                  </a:schemeClr>
                </a:solidFill>
                <a:sym typeface="+mn-ea"/>
              </a:rPr>
              <a:t>随机裁剪，在训练时需要对数据维数和标签进行对应调整。</a:t>
            </a:r>
            <a:endParaRPr sz="2000" dirty="0">
              <a:solidFill>
                <a:schemeClr val="tx1">
                  <a:lumMod val="50000"/>
                  <a:lumOff val="50000"/>
                </a:schemeClr>
              </a:solidFill>
              <a:sym typeface="+mn-ea"/>
            </a:endParaRPr>
          </a:p>
          <a:p>
            <a:pPr marL="342900" lvl="0" indent="-342900" algn="just">
              <a:lnSpc>
                <a:spcPct val="150000"/>
              </a:lnSpc>
              <a:buFont typeface="Arial" panose="020B0604020202020204" pitchFamily="34" charset="0"/>
              <a:buChar char="•"/>
            </a:pPr>
            <a:r>
              <a:rPr sz="2000" dirty="0">
                <a:solidFill>
                  <a:schemeClr val="tx1">
                    <a:lumMod val="50000"/>
                    <a:lumOff val="50000"/>
                  </a:schemeClr>
                </a:solidFill>
                <a:sym typeface="+mn-ea"/>
              </a:rPr>
              <a:t>Mixup</a:t>
            </a:r>
            <a:r>
              <a:rPr lang="zh-CN" sz="2000" dirty="0">
                <a:solidFill>
                  <a:schemeClr val="tx1">
                    <a:lumMod val="50000"/>
                    <a:lumOff val="50000"/>
                  </a:schemeClr>
                </a:solidFill>
                <a:sym typeface="+mn-ea"/>
              </a:rPr>
              <a:t>：使用</a:t>
            </a:r>
            <a:r>
              <a:rPr lang="en-US" altLang="zh-CN" sz="2000" dirty="0">
                <a:solidFill>
                  <a:schemeClr val="tx1">
                    <a:lumMod val="50000"/>
                    <a:lumOff val="50000"/>
                  </a:schemeClr>
                </a:solidFill>
                <a:sym typeface="+mn-ea"/>
              </a:rPr>
              <a:t>Mixup</a:t>
            </a:r>
            <a:r>
              <a:rPr sz="2000" dirty="0">
                <a:solidFill>
                  <a:schemeClr val="tx1">
                    <a:lumMod val="50000"/>
                    <a:lumOff val="50000"/>
                  </a:schemeClr>
                </a:solidFill>
                <a:sym typeface="+mn-ea"/>
              </a:rPr>
              <a:t>对输入数据进行简单线性变化以防止过拟合</a:t>
            </a:r>
            <a:r>
              <a:rPr lang="zh-CN" sz="2000" dirty="0">
                <a:solidFill>
                  <a:schemeClr val="tx1">
                    <a:lumMod val="50000"/>
                    <a:lumOff val="50000"/>
                  </a:schemeClr>
                </a:solidFill>
                <a:sym typeface="+mn-ea"/>
              </a:rPr>
              <a:t>。</a:t>
            </a:r>
            <a:endParaRPr lang="zh-CN" sz="2000" dirty="0">
              <a:solidFill>
                <a:schemeClr val="tx1">
                  <a:lumMod val="50000"/>
                  <a:lumOff val="50000"/>
                </a:schemeClr>
              </a:solidFill>
              <a:sym typeface="+mn-ea"/>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(五) </a:t>
            </a:r>
            <a:r>
              <a:rPr lang="en-US" altLang="zh-CN" b="1" dirty="0">
                <a:solidFill>
                  <a:schemeClr val="accent2">
                    <a:lumMod val="75000"/>
                  </a:schemeClr>
                </a:solidFill>
              </a:rPr>
              <a:t>ResNet  18 </a:t>
            </a:r>
            <a:r>
              <a:rPr lang="zh-CN" altLang="en-US" b="1" dirty="0">
                <a:solidFill>
                  <a:schemeClr val="accent2">
                    <a:lumMod val="75000"/>
                  </a:schemeClr>
                </a:solidFill>
              </a:rPr>
              <a:t>训练</a:t>
            </a:r>
            <a:endParaRPr lang="zh-CN" altLang="en-US" b="1" dirty="0">
              <a:solidFill>
                <a:schemeClr val="accent2">
                  <a:lumMod val="75000"/>
                </a:schemeClr>
              </a:solidFill>
            </a:endParaRPr>
          </a:p>
        </p:txBody>
      </p:sp>
      <p:pic>
        <p:nvPicPr>
          <p:cNvPr id="103" name="图片 102"/>
          <p:cNvPicPr/>
          <p:nvPr>
            <p:custDataLst>
              <p:tags r:id="rId1"/>
            </p:custDataLst>
          </p:nvPr>
        </p:nvPicPr>
        <p:blipFill>
          <a:blip r:embed="rId2"/>
          <a:stretch>
            <a:fillRect/>
          </a:stretch>
        </p:blipFill>
        <p:spPr>
          <a:xfrm>
            <a:off x="3539490" y="5377180"/>
            <a:ext cx="4621530" cy="1282065"/>
          </a:xfrm>
          <a:prstGeom prst="rect">
            <a:avLst/>
          </a:prstGeom>
          <a:noFill/>
          <a:ln w="9525">
            <a:noFill/>
          </a:ln>
        </p:spPr>
      </p:pic>
      <p:cxnSp>
        <p:nvCxnSpPr>
          <p:cNvPr id="3" name="曲线连接符 2"/>
          <p:cNvCxnSpPr/>
          <p:nvPr/>
        </p:nvCxnSpPr>
        <p:spPr>
          <a:xfrm>
            <a:off x="1713230" y="5377180"/>
            <a:ext cx="1533525" cy="785495"/>
          </a:xfrm>
          <a:prstGeom prst="curvedConnector3">
            <a:avLst>
              <a:gd name="adj1" fmla="val 2028"/>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二、实验结果</a:t>
            </a:r>
            <a:endParaRPr lang="zh-CN" altLang="en-US" dirty="0"/>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sym typeface="+mn-ea"/>
              </a:rPr>
              <a:t>(五) </a:t>
            </a:r>
            <a:r>
              <a:rPr lang="en-US" altLang="zh-CN" b="1" dirty="0">
                <a:solidFill>
                  <a:schemeClr val="accent2">
                    <a:lumMod val="75000"/>
                  </a:schemeClr>
                </a:solidFill>
                <a:sym typeface="+mn-ea"/>
              </a:rPr>
              <a:t>ResNet 18</a:t>
            </a:r>
            <a:endParaRPr lang="en-US" altLang="zh-CN" b="1" dirty="0">
              <a:solidFill>
                <a:schemeClr val="accent2">
                  <a:lumMod val="75000"/>
                </a:schemeClr>
              </a:solidFill>
              <a:sym typeface="+mn-ea"/>
            </a:endParaRPr>
          </a:p>
        </p:txBody>
      </p:sp>
      <p:cxnSp>
        <p:nvCxnSpPr>
          <p:cNvPr id="15" name="直接连接符 14"/>
          <p:cNvCxnSpPr/>
          <p:nvPr>
            <p:custDataLst>
              <p:tags r:id="rId1"/>
            </p:custDataLst>
          </p:nvPr>
        </p:nvCxnSpPr>
        <p:spPr>
          <a:xfrm flipH="1">
            <a:off x="6102985" y="1782445"/>
            <a:ext cx="24765" cy="4551680"/>
          </a:xfrm>
          <a:prstGeom prst="line">
            <a:avLst/>
          </a:prstGeom>
          <a:ln w="28575" cmpd="sng">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2"/>
            </p:custDataLst>
          </p:nvPr>
        </p:nvPicPr>
        <p:blipFill>
          <a:blip r:embed="rId3"/>
          <a:stretch>
            <a:fillRect/>
          </a:stretch>
        </p:blipFill>
        <p:spPr>
          <a:xfrm>
            <a:off x="669925" y="1937385"/>
            <a:ext cx="5226685" cy="448437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6260465" y="1786890"/>
            <a:ext cx="5075555" cy="4575175"/>
          </a:xfrm>
          <a:prstGeom prst="rect">
            <a:avLst/>
          </a:prstGeom>
        </p:spPr>
      </p:pic>
      <p:grpSp>
        <p:nvGrpSpPr>
          <p:cNvPr id="11" name="组合 10"/>
          <p:cNvGrpSpPr/>
          <p:nvPr/>
        </p:nvGrpSpPr>
        <p:grpSpPr>
          <a:xfrm>
            <a:off x="670560" y="1786890"/>
            <a:ext cx="10850245" cy="4957228"/>
            <a:chOff x="578" y="2591"/>
            <a:chExt cx="17830" cy="8382"/>
          </a:xfrm>
        </p:grpSpPr>
        <p:sp>
          <p:nvSpPr>
            <p:cNvPr id="10" name="矩形 9"/>
            <p:cNvSpPr/>
            <p:nvPr/>
          </p:nvSpPr>
          <p:spPr>
            <a:xfrm>
              <a:off x="578" y="2591"/>
              <a:ext cx="17830" cy="7737"/>
            </a:xfrm>
            <a:prstGeom prst="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pic>
          <p:nvPicPr>
            <p:cNvPr id="9" name="图片 8"/>
            <p:cNvPicPr>
              <a:picLocks noChangeAspect="1"/>
            </p:cNvPicPr>
            <p:nvPr>
              <p:custDataLst>
                <p:tags r:id="rId6"/>
              </p:custDataLst>
            </p:nvPr>
          </p:nvPicPr>
          <p:blipFill>
            <a:blip r:embed="rId7"/>
            <a:stretch>
              <a:fillRect/>
            </a:stretch>
          </p:blipFill>
          <p:spPr>
            <a:xfrm>
              <a:off x="4772" y="3254"/>
              <a:ext cx="9983" cy="7719"/>
            </a:xfrm>
            <a:prstGeom prst="rect">
              <a:avLst/>
            </a:prstGeom>
          </p:spPr>
        </p:pic>
      </p:gr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8" name="矩形 7"/>
          <p:cNvSpPr/>
          <p:nvPr/>
        </p:nvSpPr>
        <p:spPr>
          <a:xfrm>
            <a:off x="1179499" y="1448713"/>
            <a:ext cx="10698480" cy="4649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50000"/>
              </a:lnSpc>
              <a:buFont typeface="Arial" panose="020B0604020202020204" pitchFamily="34" charset="0"/>
              <a:buChar char="•"/>
            </a:pPr>
            <a:r>
              <a:rPr lang="en-GB" altLang="zh-CN" dirty="0">
                <a:solidFill>
                  <a:schemeClr val="tx1">
                    <a:lumMod val="50000"/>
                    <a:lumOff val="50000"/>
                  </a:schemeClr>
                </a:solidFill>
                <a:sym typeface="+mn-ea"/>
              </a:rPr>
              <a:t>ResNet18</a:t>
            </a:r>
            <a:r>
              <a:rPr lang="zh-CN" altLang="en-US" dirty="0">
                <a:solidFill>
                  <a:schemeClr val="tx1">
                    <a:lumMod val="50000"/>
                    <a:lumOff val="50000"/>
                  </a:schemeClr>
                </a:solidFill>
                <a:sym typeface="+mn-ea"/>
              </a:rPr>
              <a:t>在</a:t>
            </a:r>
            <a:r>
              <a:rPr lang="en-GB" altLang="zh-CN" dirty="0">
                <a:solidFill>
                  <a:schemeClr val="tx1">
                    <a:lumMod val="50000"/>
                    <a:lumOff val="50000"/>
                  </a:schemeClr>
                </a:solidFill>
                <a:sym typeface="+mn-ea"/>
              </a:rPr>
              <a:t>FER2013</a:t>
            </a:r>
            <a:r>
              <a:rPr lang="zh-CN" altLang="en-US" dirty="0">
                <a:solidFill>
                  <a:schemeClr val="tx1">
                    <a:lumMod val="50000"/>
                    <a:lumOff val="50000"/>
                  </a:schemeClr>
                </a:solidFill>
                <a:sym typeface="+mn-ea"/>
              </a:rPr>
              <a:t>数据集上测试集准确率达到了</a:t>
            </a:r>
            <a:r>
              <a:rPr lang="en-US" altLang="zh-CN" dirty="0">
                <a:solidFill>
                  <a:schemeClr val="tx1">
                    <a:lumMod val="50000"/>
                    <a:lumOff val="50000"/>
                  </a:schemeClr>
                </a:solidFill>
                <a:sym typeface="+mn-ea"/>
              </a:rPr>
              <a:t>74.28%</a:t>
            </a:r>
            <a:r>
              <a:rPr lang="zh-CN" altLang="en-US" dirty="0">
                <a:solidFill>
                  <a:schemeClr val="tx1">
                    <a:lumMod val="50000"/>
                    <a:lumOff val="50000"/>
                  </a:schemeClr>
                </a:solidFill>
                <a:sym typeface="+mn-ea"/>
              </a:rPr>
              <a:t>，较优化前的</a:t>
            </a:r>
            <a:r>
              <a:rPr lang="en-US" altLang="zh-CN" dirty="0">
                <a:solidFill>
                  <a:schemeClr val="tx1">
                    <a:lumMod val="50000"/>
                    <a:lumOff val="50000"/>
                  </a:schemeClr>
                </a:solidFill>
                <a:sym typeface="+mn-ea"/>
              </a:rPr>
              <a:t>66.34%</a:t>
            </a:r>
            <a:r>
              <a:rPr lang="zh-CN" altLang="en-US" dirty="0">
                <a:solidFill>
                  <a:schemeClr val="tx1">
                    <a:lumMod val="50000"/>
                    <a:lumOff val="50000"/>
                  </a:schemeClr>
                </a:solidFill>
                <a:sym typeface="+mn-ea"/>
              </a:rPr>
              <a:t>提升明显。</a:t>
            </a:r>
            <a:endParaRPr lang="zh-CN" altLang="en-US" dirty="0">
              <a:solidFill>
                <a:schemeClr val="tx1">
                  <a:lumMod val="50000"/>
                  <a:lumOff val="50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to="" calcmode="lin" valueType="num">
                                      <p:cBhvr>
                                        <p:cTn id="7"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custDataLst>
              <p:tags r:id="rId1"/>
            </p:custDataLst>
          </p:nvPr>
        </p:nvSpPr>
        <p:spPr>
          <a:xfrm>
            <a:off x="1037081" y="744521"/>
            <a:ext cx="5419185" cy="895350"/>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400" b="1" kern="1200">
                <a:solidFill>
                  <a:schemeClr val="tx1"/>
                </a:solidFill>
                <a:latin typeface="+mj-lt"/>
                <a:ea typeface="+mj-ea"/>
                <a:cs typeface="+mj-cs"/>
              </a:defRPr>
            </a:lvl1pPr>
          </a:lstStyle>
          <a:p>
            <a:r>
              <a:rPr lang="zh-CN" altLang="en-US" sz="2800" dirty="0"/>
              <a:t>三、总结</a:t>
            </a:r>
            <a:endParaRPr lang="zh-CN" altLang="en-US" sz="2800" dirty="0"/>
          </a:p>
        </p:txBody>
      </p:sp>
      <p:sp>
        <p:nvSpPr>
          <p:cNvPr id="6" name="文本占位符 5"/>
          <p:cNvSpPr>
            <a:spLocks noGrp="1"/>
          </p:cNvSpPr>
          <p:nvPr>
            <p:custDataLst>
              <p:tags r:id="rId2"/>
            </p:custDataLst>
          </p:nvPr>
        </p:nvSpPr>
        <p:spPr>
          <a:xfrm>
            <a:off x="2062480" y="1639570"/>
            <a:ext cx="8041640" cy="5027930"/>
          </a:xfrm>
          <a:prstGeom prst="rect">
            <a:avLst/>
          </a:prstGeom>
        </p:spPr>
        <p:txBody>
          <a:bodyPr vert="horz" lIns="91440" tIns="45720" rIns="91440" bIns="45720" rtlCol="0" anchor="t">
            <a:noAutofit/>
          </a:bodyPr>
          <a:lstStyle>
            <a:lvl1pPr marL="0" indent="0" algn="l" defTabSz="913765" rtl="0" eaLnBrk="1" latinLnBrk="0" hangingPunct="1">
              <a:lnSpc>
                <a:spcPct val="100000"/>
              </a:lnSpc>
              <a:spcBef>
                <a:spcPts val="1000"/>
              </a:spcBef>
              <a:buFont typeface="Arial" panose="020B0604020202020204" pitchFamily="34" charset="0"/>
              <a:buNone/>
              <a:defRPr sz="1100" kern="1200">
                <a:solidFill>
                  <a:schemeClr val="tx1"/>
                </a:solidFill>
                <a:latin typeface="+mn-lt"/>
                <a:ea typeface="+mn-ea"/>
                <a:cs typeface="+mn-cs"/>
              </a:defRPr>
            </a:lvl1pPr>
            <a:lvl2pPr marL="457200" indent="0" algn="l" defTabSz="913765"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3765"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3765"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3765"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3765"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3765"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3765"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3765"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lgn="just">
              <a:lnSpc>
                <a:spcPct val="130000"/>
              </a:lnSpc>
            </a:pPr>
            <a:r>
              <a:rPr sz="2000" dirty="0">
                <a:solidFill>
                  <a:schemeClr val="tx1">
                    <a:lumMod val="85000"/>
                    <a:lumOff val="15000"/>
                  </a:schemeClr>
                </a:solidFill>
              </a:rPr>
              <a:t>针对FER2013数据集采用了五种方法进行表情识别</a:t>
            </a:r>
            <a:endParaRPr sz="2000" dirty="0">
              <a:solidFill>
                <a:schemeClr val="tx1">
                  <a:lumMod val="85000"/>
                  <a:lumOff val="15000"/>
                </a:schemeClr>
              </a:solidFill>
            </a:endParaRPr>
          </a:p>
          <a:p>
            <a:pPr marL="342900" lvl="0" indent="-342900" algn="just">
              <a:lnSpc>
                <a:spcPct val="110000"/>
              </a:lnSpc>
              <a:buFont typeface="Arial" panose="020B0604020202020204" pitchFamily="34" charset="0"/>
              <a:buAutoNum type="arabicPeriod"/>
            </a:pPr>
            <a:r>
              <a:rPr sz="2000" b="1" dirty="0">
                <a:solidFill>
                  <a:schemeClr val="tx1">
                    <a:lumMod val="85000"/>
                    <a:lumOff val="15000"/>
                  </a:schemeClr>
                </a:solidFill>
              </a:rPr>
              <a:t>Gabor滤波器</a:t>
            </a:r>
            <a:r>
              <a:rPr lang="zh-CN" sz="2000" b="1" dirty="0">
                <a:solidFill>
                  <a:schemeClr val="tx1">
                    <a:lumMod val="85000"/>
                    <a:lumOff val="15000"/>
                  </a:schemeClr>
                </a:solidFill>
              </a:rPr>
              <a:t>与</a:t>
            </a:r>
            <a:r>
              <a:rPr sz="2000" b="1" dirty="0">
                <a:solidFill>
                  <a:schemeClr val="tx1">
                    <a:lumMod val="85000"/>
                    <a:lumOff val="15000"/>
                  </a:schemeClr>
                </a:solidFill>
              </a:rPr>
              <a:t>AdaBoos</a:t>
            </a:r>
            <a:r>
              <a:rPr lang="en-US" sz="2000" b="1" dirty="0">
                <a:solidFill>
                  <a:schemeClr val="tx1">
                    <a:lumMod val="85000"/>
                    <a:lumOff val="15000"/>
                  </a:schemeClr>
                </a:solidFill>
              </a:rPr>
              <a:t>t</a:t>
            </a:r>
            <a:r>
              <a:rPr lang="zh-CN" altLang="en-US" sz="2000" b="1" dirty="0">
                <a:solidFill>
                  <a:schemeClr val="tx1">
                    <a:lumMod val="85000"/>
                    <a:lumOff val="15000"/>
                  </a:schemeClr>
                </a:solidFill>
              </a:rPr>
              <a:t>分类器</a:t>
            </a:r>
            <a:r>
              <a:rPr lang="zh-CN" altLang="en-US" sz="2000" dirty="0">
                <a:solidFill>
                  <a:schemeClr val="tx1">
                    <a:lumMod val="85000"/>
                    <a:lumOff val="15000"/>
                  </a:schemeClr>
                </a:solidFill>
              </a:rPr>
              <a:t>：</a:t>
            </a:r>
            <a:r>
              <a:rPr sz="2000" dirty="0">
                <a:solidFill>
                  <a:schemeClr val="tx1">
                    <a:lumMod val="85000"/>
                    <a:lumOff val="15000"/>
                  </a:schemeClr>
                </a:solidFill>
              </a:rPr>
              <a:t>训练结果不理想，对于大样本“开心”的分类准确率相对较高</a:t>
            </a:r>
            <a:r>
              <a:rPr lang="zh-CN" sz="2000" dirty="0">
                <a:solidFill>
                  <a:schemeClr val="tx1">
                    <a:lumMod val="85000"/>
                    <a:lumOff val="15000"/>
                  </a:schemeClr>
                </a:solidFill>
              </a:rPr>
              <a:t>。</a:t>
            </a:r>
            <a:endParaRPr sz="2000" dirty="0">
              <a:solidFill>
                <a:schemeClr val="tx1">
                  <a:lumMod val="85000"/>
                  <a:lumOff val="15000"/>
                </a:schemeClr>
              </a:solidFill>
            </a:endParaRPr>
          </a:p>
          <a:p>
            <a:pPr marL="342900" lvl="0" indent="-342900" algn="just">
              <a:lnSpc>
                <a:spcPct val="110000"/>
              </a:lnSpc>
              <a:buFont typeface="Arial" panose="020B0604020202020204" pitchFamily="34" charset="0"/>
              <a:buAutoNum type="arabicPeriod"/>
            </a:pPr>
            <a:r>
              <a:rPr sz="2000" b="1" dirty="0">
                <a:solidFill>
                  <a:schemeClr val="tx1">
                    <a:lumMod val="85000"/>
                    <a:lumOff val="15000"/>
                  </a:schemeClr>
                </a:solidFill>
              </a:rPr>
              <a:t>AlexNet</a:t>
            </a:r>
            <a:r>
              <a:rPr lang="zh-CN" sz="2000" dirty="0">
                <a:solidFill>
                  <a:schemeClr val="tx1">
                    <a:lumMod val="85000"/>
                    <a:lumOff val="15000"/>
                  </a:schemeClr>
                </a:solidFill>
              </a:rPr>
              <a:t>：</a:t>
            </a:r>
            <a:r>
              <a:rPr sz="2000" dirty="0">
                <a:solidFill>
                  <a:schemeClr val="tx1">
                    <a:lumMod val="85000"/>
                    <a:lumOff val="15000"/>
                  </a:schemeClr>
                </a:solidFill>
              </a:rPr>
              <a:t>对大样本“开心”的准确率达到了92%，对小样本“厌恶”的检测能力也还不错，达到了50%，但是对“恐惧”和“伤心”的检测能力略显欠缺</a:t>
            </a:r>
            <a:r>
              <a:rPr lang="zh-CN" sz="2000" dirty="0">
                <a:solidFill>
                  <a:schemeClr val="tx1">
                    <a:lumMod val="85000"/>
                    <a:lumOff val="15000"/>
                  </a:schemeClr>
                </a:solidFill>
              </a:rPr>
              <a:t>。</a:t>
            </a:r>
            <a:endParaRPr lang="zh-CN" sz="2000" dirty="0">
              <a:solidFill>
                <a:schemeClr val="tx1">
                  <a:lumMod val="85000"/>
                  <a:lumOff val="15000"/>
                </a:schemeClr>
              </a:solidFill>
            </a:endParaRPr>
          </a:p>
          <a:p>
            <a:pPr marL="342900" lvl="0" indent="-342900" algn="just">
              <a:lnSpc>
                <a:spcPct val="110000"/>
              </a:lnSpc>
              <a:buFont typeface="Arial" panose="020B0604020202020204" pitchFamily="34" charset="0"/>
              <a:buAutoNum type="arabicPeriod"/>
            </a:pPr>
            <a:r>
              <a:rPr lang="en-US" sz="2000" b="1" dirty="0">
                <a:solidFill>
                  <a:schemeClr val="tx1">
                    <a:lumMod val="85000"/>
                    <a:lumOff val="15000"/>
                  </a:schemeClr>
                </a:solidFill>
              </a:rPr>
              <a:t>VGG</a:t>
            </a:r>
            <a:r>
              <a:rPr lang="zh-CN" altLang="en-US" sz="2000" dirty="0">
                <a:solidFill>
                  <a:schemeClr val="tx1">
                    <a:lumMod val="85000"/>
                    <a:lumOff val="15000"/>
                  </a:schemeClr>
                </a:solidFill>
              </a:rPr>
              <a:t>：</a:t>
            </a:r>
            <a:r>
              <a:rPr sz="2000" dirty="0">
                <a:solidFill>
                  <a:schemeClr val="tx1">
                    <a:lumMod val="85000"/>
                    <a:lumOff val="15000"/>
                  </a:schemeClr>
                </a:solidFill>
                <a:sym typeface="+mn-ea"/>
              </a:rPr>
              <a:t>VGG11、VGG16和VGG19</a:t>
            </a:r>
            <a:r>
              <a:rPr sz="2000" dirty="0">
                <a:solidFill>
                  <a:schemeClr val="tx1">
                    <a:lumMod val="85000"/>
                    <a:lumOff val="15000"/>
                  </a:schemeClr>
                </a:solidFill>
              </a:rPr>
              <a:t>网络均出现了严重的过拟合现象，说明复杂的网络并没有带来更好的性能。</a:t>
            </a:r>
            <a:endParaRPr sz="2000" dirty="0">
              <a:solidFill>
                <a:schemeClr val="tx1">
                  <a:lumMod val="85000"/>
                  <a:lumOff val="15000"/>
                </a:schemeClr>
              </a:solidFill>
            </a:endParaRPr>
          </a:p>
          <a:p>
            <a:pPr marL="342900" lvl="0" indent="-342900" algn="just">
              <a:lnSpc>
                <a:spcPct val="110000"/>
              </a:lnSpc>
              <a:buFont typeface="Arial" panose="020B0604020202020204" pitchFamily="34" charset="0"/>
              <a:buAutoNum type="arabicPeriod"/>
            </a:pPr>
            <a:r>
              <a:rPr sz="2000" b="1" dirty="0">
                <a:solidFill>
                  <a:schemeClr val="tx1">
                    <a:lumMod val="85000"/>
                    <a:lumOff val="15000"/>
                  </a:schemeClr>
                </a:solidFill>
              </a:rPr>
              <a:t>GooLeNet</a:t>
            </a:r>
            <a:r>
              <a:rPr lang="zh-CN" sz="2000" dirty="0">
                <a:solidFill>
                  <a:schemeClr val="tx1">
                    <a:lumMod val="85000"/>
                    <a:lumOff val="15000"/>
                  </a:schemeClr>
                </a:solidFill>
              </a:rPr>
              <a:t>：</a:t>
            </a:r>
            <a:r>
              <a:rPr sz="2000" dirty="0">
                <a:solidFill>
                  <a:schemeClr val="tx1">
                    <a:lumMod val="85000"/>
                    <a:lumOff val="15000"/>
                  </a:schemeClr>
                </a:solidFill>
              </a:rPr>
              <a:t>测试集准确率达到91.71%，验证集准确率达到69.77%，同样也出现了严重的过拟合现象。</a:t>
            </a:r>
            <a:endParaRPr sz="2000" dirty="0">
              <a:solidFill>
                <a:schemeClr val="tx1">
                  <a:lumMod val="85000"/>
                  <a:lumOff val="15000"/>
                </a:schemeClr>
              </a:solidFill>
            </a:endParaRPr>
          </a:p>
          <a:p>
            <a:pPr marL="342900" lvl="0" indent="-342900" algn="just">
              <a:lnSpc>
                <a:spcPct val="110000"/>
              </a:lnSpc>
              <a:buFont typeface="Arial" panose="020B0604020202020204" pitchFamily="34" charset="0"/>
              <a:buAutoNum type="arabicPeriod"/>
            </a:pPr>
            <a:r>
              <a:rPr sz="2000" b="1" dirty="0">
                <a:solidFill>
                  <a:schemeClr val="tx1">
                    <a:lumMod val="85000"/>
                    <a:lumOff val="15000"/>
                  </a:schemeClr>
                </a:solidFill>
              </a:rPr>
              <a:t>ResNet18</a:t>
            </a:r>
            <a:r>
              <a:rPr lang="zh-CN" sz="2000" dirty="0">
                <a:solidFill>
                  <a:schemeClr val="tx1">
                    <a:lumMod val="85000"/>
                    <a:lumOff val="15000"/>
                  </a:schemeClr>
                </a:solidFill>
              </a:rPr>
              <a:t>：进行了数据预处理等优化措施，</a:t>
            </a:r>
            <a:r>
              <a:rPr sz="2000" dirty="0">
                <a:solidFill>
                  <a:schemeClr val="tx1">
                    <a:lumMod val="85000"/>
                    <a:lumOff val="15000"/>
                  </a:schemeClr>
                </a:solidFill>
              </a:rPr>
              <a:t>测试集的准确率达到了74.28%，相较于优化前的66.34%有显著提高。</a:t>
            </a:r>
            <a:endParaRPr sz="2000" dirty="0">
              <a:solidFill>
                <a:schemeClr val="tx1">
                  <a:lumMod val="85000"/>
                  <a:lumOff val="1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zh-CN" altLang="en-US" dirty="0"/>
              <a:t>致谢</a:t>
            </a:r>
            <a:br>
              <a:rPr lang="en-US" altLang="zh-CN" dirty="0"/>
            </a:br>
            <a:r>
              <a:rPr lang="zh-CN" altLang="en-US" dirty="0"/>
              <a:t>各位导师和同学</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2800" dirty="0"/>
              <a:t>一、背景介绍</a:t>
            </a:r>
            <a:endParaRPr lang="zh-CN" altLang="en-US" sz="2800" dirty="0"/>
          </a:p>
        </p:txBody>
      </p:sp>
      <p:sp>
        <p:nvSpPr>
          <p:cNvPr id="6" name="文本占位符 5"/>
          <p:cNvSpPr>
            <a:spLocks noGrp="1"/>
          </p:cNvSpPr>
          <p:nvPr>
            <p:ph type="body" idx="1"/>
          </p:nvPr>
        </p:nvSpPr>
        <p:spPr>
          <a:xfrm>
            <a:off x="3582385" y="2971101"/>
            <a:ext cx="6208729" cy="3373428"/>
          </a:xfrm>
        </p:spPr>
        <p:txBody>
          <a:bodyPr>
            <a:noAutofit/>
          </a:bodyPr>
          <a:lstStyle/>
          <a:p>
            <a:pPr lvl="0" algn="just">
              <a:lnSpc>
                <a:spcPct val="150000"/>
              </a:lnSpc>
            </a:pPr>
            <a:r>
              <a:rPr sz="1400" dirty="0">
                <a:solidFill>
                  <a:schemeClr val="tx1">
                    <a:lumMod val="85000"/>
                    <a:lumOff val="15000"/>
                  </a:schemeClr>
                </a:solidFill>
              </a:rPr>
              <a:t>情绪通过始终如一的面部表情表现出来。这意味着，无论语言和文化障碍如何，总会有一套基本的面部表情可供人们评估和交流。经过广泛的研究，现在人们普遍认为，人类共有七种反映基本情绪体验的面部表情，这些基本情绪是</a:t>
            </a:r>
            <a:r>
              <a:rPr sz="1400" b="1" dirty="0">
                <a:solidFill>
                  <a:schemeClr val="tx1">
                    <a:lumMod val="85000"/>
                    <a:lumOff val="15000"/>
                  </a:schemeClr>
                </a:solidFill>
              </a:rPr>
              <a:t>愤怒、厌恶、恐惧、快乐、悲伤、惊讶和中立</a:t>
            </a:r>
            <a:r>
              <a:rPr sz="1400" dirty="0">
                <a:solidFill>
                  <a:schemeClr val="tx1">
                    <a:lumMod val="85000"/>
                    <a:lumOff val="15000"/>
                  </a:schemeClr>
                </a:solidFill>
              </a:rPr>
              <a:t>。表情是人类传达情感状态和意图的最有力、最自然、最普遍的信号之一。计算机视觉领域已探索了各种面部表情识别（FER）系统编码来自面部表示的表情信息。</a:t>
            </a:r>
            <a:endParaRPr sz="1400" dirty="0">
              <a:solidFill>
                <a:schemeClr val="tx1">
                  <a:lumMod val="85000"/>
                  <a:lumOff val="15000"/>
                </a:schemeClr>
              </a:solidFill>
            </a:endParaRPr>
          </a:p>
          <a:p>
            <a:pPr lvl="0" algn="just">
              <a:lnSpc>
                <a:spcPct val="150000"/>
              </a:lnSpc>
            </a:pPr>
            <a:r>
              <a:rPr sz="1400" dirty="0">
                <a:solidFill>
                  <a:schemeClr val="tx1">
                    <a:lumMod val="85000"/>
                    <a:lumOff val="15000"/>
                  </a:schemeClr>
                </a:solidFill>
              </a:rPr>
              <a:t>FER系统根据特征表示可被分为静态图像FER和动态序列FER，基于静态的方法用当前图像的空间信息进行编码，基于动态的方法考虑了表情序列之间的时间关系，现在也存在通过增加音频等信息构建多模态系统等方法。</a:t>
            </a:r>
            <a:endParaRPr sz="1400" dirty="0">
              <a:solidFill>
                <a:schemeClr val="tx1">
                  <a:lumMod val="85000"/>
                  <a:lumOff val="15000"/>
                </a:schemeClr>
              </a:solidFill>
            </a:endParaRPr>
          </a:p>
        </p:txBody>
      </p:sp>
      <p:sp>
        <p:nvSpPr>
          <p:cNvPr id="9" name="文本框 8"/>
          <p:cNvSpPr txBox="1"/>
          <p:nvPr/>
        </p:nvSpPr>
        <p:spPr>
          <a:xfrm>
            <a:off x="1304545" y="2596910"/>
            <a:ext cx="860740" cy="748382"/>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一、背景介绍</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669925" y="1591945"/>
            <a:ext cx="5793740" cy="368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210000"/>
              </a:lnSpc>
            </a:pPr>
            <a:r>
              <a:rPr sz="2000" dirty="0">
                <a:solidFill>
                  <a:schemeClr val="tx1">
                    <a:lumMod val="50000"/>
                    <a:lumOff val="50000"/>
                  </a:schemeClr>
                </a:solidFill>
              </a:rPr>
              <a:t>本文采用的数据库是</a:t>
            </a:r>
            <a:r>
              <a:rPr sz="2000" b="1" dirty="0">
                <a:solidFill>
                  <a:schemeClr val="tx1">
                    <a:lumMod val="50000"/>
                    <a:lumOff val="50000"/>
                  </a:schemeClr>
                </a:solidFill>
              </a:rPr>
              <a:t>FER2013</a:t>
            </a:r>
            <a:r>
              <a:rPr sz="2000" dirty="0">
                <a:solidFill>
                  <a:schemeClr val="tx1">
                    <a:lumMod val="50000"/>
                    <a:lumOff val="50000"/>
                  </a:schemeClr>
                </a:solidFill>
              </a:rPr>
              <a:t>人脸表情数据集。</a:t>
            </a:r>
            <a:endParaRPr sz="2000" dirty="0">
              <a:solidFill>
                <a:schemeClr val="tx1">
                  <a:lumMod val="50000"/>
                  <a:lumOff val="50000"/>
                </a:schemeClr>
              </a:solidFill>
            </a:endParaRPr>
          </a:p>
          <a:p>
            <a:pPr marL="285750" indent="-285750" algn="just">
              <a:lnSpc>
                <a:spcPct val="170000"/>
              </a:lnSpc>
              <a:buFont typeface="Arial" panose="020B0604020202020204" pitchFamily="34" charset="0"/>
              <a:buChar char="•"/>
            </a:pPr>
            <a:r>
              <a:rPr sz="2000" dirty="0">
                <a:solidFill>
                  <a:schemeClr val="tx1">
                    <a:lumMod val="50000"/>
                    <a:lumOff val="50000"/>
                  </a:schemeClr>
                </a:solidFill>
              </a:rPr>
              <a:t>35886张人脸表情图片</a:t>
            </a:r>
            <a:endParaRPr sz="2000" dirty="0">
              <a:solidFill>
                <a:schemeClr val="tx1">
                  <a:lumMod val="50000"/>
                  <a:lumOff val="50000"/>
                </a:schemeClr>
              </a:solidFill>
            </a:endParaRPr>
          </a:p>
          <a:p>
            <a:pPr marL="285750" indent="-285750" algn="just">
              <a:lnSpc>
                <a:spcPct val="170000"/>
              </a:lnSpc>
              <a:buFont typeface="Arial" panose="020B0604020202020204" pitchFamily="34" charset="0"/>
              <a:buChar char="•"/>
            </a:pPr>
            <a:r>
              <a:rPr sz="2000" dirty="0">
                <a:solidFill>
                  <a:schemeClr val="tx1">
                    <a:lumMod val="50000"/>
                    <a:lumOff val="50000"/>
                  </a:schemeClr>
                </a:solidFill>
              </a:rPr>
              <a:t>训练图28708张</a:t>
            </a:r>
            <a:endParaRPr sz="2000" dirty="0">
              <a:solidFill>
                <a:schemeClr val="tx1">
                  <a:lumMod val="50000"/>
                  <a:lumOff val="50000"/>
                </a:schemeClr>
              </a:solidFill>
            </a:endParaRPr>
          </a:p>
          <a:p>
            <a:pPr marL="285750" indent="-285750" algn="just">
              <a:lnSpc>
                <a:spcPct val="170000"/>
              </a:lnSpc>
              <a:buFont typeface="Arial" panose="020B0604020202020204" pitchFamily="34" charset="0"/>
              <a:buChar char="•"/>
            </a:pPr>
            <a:r>
              <a:rPr sz="2000" dirty="0">
                <a:solidFill>
                  <a:schemeClr val="tx1">
                    <a:lumMod val="50000"/>
                    <a:lumOff val="50000"/>
                  </a:schemeClr>
                </a:solidFill>
              </a:rPr>
              <a:t>公共验证图</a:t>
            </a:r>
            <a:r>
              <a:rPr sz="2000" dirty="0">
                <a:solidFill>
                  <a:schemeClr val="tx1">
                    <a:lumMod val="50000"/>
                    <a:lumOff val="50000"/>
                  </a:schemeClr>
                </a:solidFill>
                <a:sym typeface="+mn-ea"/>
              </a:rPr>
              <a:t>3589张</a:t>
            </a:r>
            <a:endParaRPr sz="2000" dirty="0">
              <a:solidFill>
                <a:schemeClr val="tx1">
                  <a:lumMod val="50000"/>
                  <a:lumOff val="50000"/>
                </a:schemeClr>
              </a:solidFill>
              <a:sym typeface="+mn-ea"/>
            </a:endParaRPr>
          </a:p>
          <a:p>
            <a:pPr marL="285750" indent="-285750" algn="just">
              <a:lnSpc>
                <a:spcPct val="170000"/>
              </a:lnSpc>
              <a:buFont typeface="Arial" panose="020B0604020202020204" pitchFamily="34" charset="0"/>
              <a:buChar char="•"/>
            </a:pPr>
            <a:r>
              <a:rPr sz="2000" dirty="0">
                <a:solidFill>
                  <a:schemeClr val="tx1">
                    <a:lumMod val="50000"/>
                    <a:lumOff val="50000"/>
                  </a:schemeClr>
                </a:solidFill>
              </a:rPr>
              <a:t>私有验证图各3589张</a:t>
            </a:r>
            <a:endParaRPr sz="2000" dirty="0">
              <a:solidFill>
                <a:schemeClr val="tx1">
                  <a:lumMod val="50000"/>
                  <a:lumOff val="50000"/>
                </a:schemeClr>
              </a:solidFill>
            </a:endParaRPr>
          </a:p>
          <a:p>
            <a:pPr marL="285750" indent="-285750" algn="just">
              <a:lnSpc>
                <a:spcPct val="170000"/>
              </a:lnSpc>
              <a:buFont typeface="Arial" panose="020B0604020202020204" pitchFamily="34" charset="0"/>
              <a:buChar char="•"/>
            </a:pPr>
            <a:r>
              <a:rPr sz="2000" dirty="0">
                <a:solidFill>
                  <a:schemeClr val="tx1">
                    <a:lumMod val="50000"/>
                    <a:lumOff val="50000"/>
                  </a:schemeClr>
                </a:solidFill>
              </a:rPr>
              <a:t>每张图片大小固定为48×48的灰度图像</a:t>
            </a:r>
            <a:endParaRPr sz="2000" dirty="0">
              <a:solidFill>
                <a:schemeClr val="tx1">
                  <a:lumMod val="50000"/>
                  <a:lumOff val="50000"/>
                </a:schemeClr>
              </a:solidFill>
            </a:endParaRPr>
          </a:p>
          <a:p>
            <a:pPr marL="285750" indent="-285750" algn="just">
              <a:lnSpc>
                <a:spcPct val="170000"/>
              </a:lnSpc>
              <a:buFont typeface="Arial" panose="020B0604020202020204" pitchFamily="34" charset="0"/>
              <a:buChar char="•"/>
            </a:pPr>
            <a:r>
              <a:rPr sz="2000" dirty="0">
                <a:solidFill>
                  <a:schemeClr val="tx1">
                    <a:lumMod val="50000"/>
                    <a:lumOff val="50000"/>
                  </a:schemeClr>
                </a:solidFill>
              </a:rPr>
              <a:t>7种表情类别</a:t>
            </a:r>
            <a:endParaRPr sz="2000" dirty="0">
              <a:solidFill>
                <a:schemeClr val="tx1">
                  <a:lumMod val="50000"/>
                  <a:lumOff val="50000"/>
                </a:schemeClr>
              </a:solidFill>
            </a:endParaRPr>
          </a:p>
        </p:txBody>
      </p:sp>
      <p:sp>
        <p:nvSpPr>
          <p:cNvPr id="100" name="文本框 99"/>
          <p:cNvSpPr txBox="1"/>
          <p:nvPr/>
        </p:nvSpPr>
        <p:spPr>
          <a:xfrm>
            <a:off x="669925" y="6144895"/>
            <a:ext cx="9017635" cy="398780"/>
          </a:xfrm>
          <a:prstGeom prst="rect">
            <a:avLst/>
          </a:prstGeom>
          <a:noFill/>
          <a:ln w="9525">
            <a:noFill/>
          </a:ln>
        </p:spPr>
        <p:txBody>
          <a:bodyPr wrap="square">
            <a:spAutoFit/>
          </a:bodyPr>
          <a:lstStyle/>
          <a:p>
            <a:pPr indent="0"/>
            <a:r>
              <a:rPr lang="zh-CN" sz="2000" b="0">
                <a:solidFill>
                  <a:srgbClr val="333333"/>
                </a:solidFill>
                <a:latin typeface="Times New Roman" panose="02020603050405020304" charset="0"/>
                <a:ea typeface="宋体" panose="02010600030101010101" pitchFamily="2" charset="-122"/>
              </a:rPr>
              <a:t>数据集下载地址：</a:t>
            </a:r>
            <a:r>
              <a:rPr lang="en-US" b="0" u="sng">
                <a:solidFill>
                  <a:srgbClr val="0563C1"/>
                </a:solidFill>
                <a:latin typeface="Calibri" panose="020F0502020204030204" charset="0"/>
                <a:ea typeface="宋体" panose="02010600030101010101" pitchFamily="2" charset="-122"/>
                <a:hlinkClick r:id="rId1"/>
              </a:rPr>
              <a:t>https://www.kaggle.com/datasets/msambare/fer2013</a:t>
            </a:r>
            <a:endParaRPr lang="en-US" altLang="en-US" b="0" u="sng">
              <a:solidFill>
                <a:srgbClr val="0563C1"/>
              </a:solidFill>
              <a:latin typeface="Calibri" panose="020F0502020204030204" charset="0"/>
              <a:ea typeface="宋体" panose="02010600030101010101" pitchFamily="2" charset="-122"/>
              <a:hlinkClick r:id="rId1"/>
            </a:endParaRPr>
          </a:p>
        </p:txBody>
      </p:sp>
      <p:pic>
        <p:nvPicPr>
          <p:cNvPr id="8" name="picture" descr="descript"/>
          <p:cNvPicPr/>
          <p:nvPr>
            <p:custDataLst>
              <p:tags r:id="rId2"/>
            </p:custDataLst>
          </p:nvPr>
        </p:nvPicPr>
        <p:blipFill>
          <a:blip r:embed="rId3"/>
          <a:srcRect/>
          <a:stretch>
            <a:fillRect/>
          </a:stretch>
        </p:blipFill>
        <p:spPr>
          <a:xfrm>
            <a:off x="6541135" y="1953895"/>
            <a:ext cx="4208780" cy="3554095"/>
          </a:xfrm>
          <a:prstGeom prst="rect">
            <a:avLst/>
          </a:prstGeom>
          <a:solidFill>
            <a:srgbClr val="FFFFFF"/>
          </a:solidFill>
        </p:spPr>
      </p:pic>
      <p:sp>
        <p:nvSpPr>
          <p:cNvPr id="15" name="矩形 14"/>
          <p:cNvSpPr/>
          <p:nvPr>
            <p:custDataLst>
              <p:tags r:id="rId4"/>
            </p:custDataLst>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(一) 数据集介绍</a:t>
            </a:r>
            <a:endParaRPr lang="zh-CN" altLang="en-US" b="1" dirty="0">
              <a:solidFill>
                <a:schemeClr val="accent2">
                  <a:lumMod val="75000"/>
                </a:schemeClr>
              </a:solidFill>
            </a:endParaRPr>
          </a:p>
        </p:txBody>
      </p:sp>
      <p:graphicFrame>
        <p:nvGraphicFramePr>
          <p:cNvPr id="16" name="表格 15"/>
          <p:cNvGraphicFramePr/>
          <p:nvPr>
            <p:custDataLst>
              <p:tags r:id="rId5"/>
            </p:custDataLst>
          </p:nvPr>
        </p:nvGraphicFramePr>
        <p:xfrm>
          <a:off x="1969770" y="1703070"/>
          <a:ext cx="8551545" cy="3711575"/>
        </p:xfrm>
        <a:graphic>
          <a:graphicData uri="http://schemas.openxmlformats.org/drawingml/2006/table">
            <a:tbl>
              <a:tblPr/>
              <a:tblGrid>
                <a:gridCol w="1710690"/>
                <a:gridCol w="1710055"/>
                <a:gridCol w="1696720"/>
                <a:gridCol w="1720850"/>
                <a:gridCol w="1713230"/>
              </a:tblGrid>
              <a:tr h="605790">
                <a:tc>
                  <a:txBody>
                    <a:bodyPr/>
                    <a:lstStyle/>
                    <a:p>
                      <a:pPr indent="0" algn="ctr">
                        <a:buNone/>
                      </a:pPr>
                      <a:r>
                        <a:rPr lang="en-US" sz="1800" b="0">
                          <a:solidFill>
                            <a:srgbClr val="FFFFFF"/>
                          </a:solidFill>
                          <a:latin typeface="Times New Roman" panose="02020603050405020304" charset="0"/>
                          <a:cs typeface="Times New Roman" panose="02020603050405020304" charset="0"/>
                        </a:rPr>
                        <a:t>类别标号</a:t>
                      </a:r>
                      <a:endParaRPr lang="en-US" altLang="en-US" sz="1800" b="0">
                        <a:solidFill>
                          <a:srgbClr val="FFFFFF"/>
                        </a:solidFill>
                        <a:latin typeface="Times New Roman" panose="02020603050405020304" charset="0"/>
                        <a:ea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485368"/>
                    </a:solidFill>
                  </a:tcPr>
                </a:tc>
                <a:tc>
                  <a:txBody>
                    <a:bodyPr/>
                    <a:lstStyle/>
                    <a:p>
                      <a:pPr indent="0" algn="ctr">
                        <a:buNone/>
                      </a:pPr>
                      <a:r>
                        <a:rPr lang="en-US" sz="1800" b="0">
                          <a:solidFill>
                            <a:srgbClr val="FFFFFF"/>
                          </a:solidFill>
                          <a:latin typeface="Times New Roman" panose="02020603050405020304" charset="0"/>
                          <a:cs typeface="Times New Roman" panose="02020603050405020304" charset="0"/>
                        </a:rPr>
                        <a:t>英文含</a:t>
                      </a:r>
                      <a:r>
                        <a:rPr lang="en-US" sz="1800" b="0">
                          <a:solidFill>
                            <a:srgbClr val="FFFFFF"/>
                          </a:solidFill>
                          <a:latin typeface="宋体" panose="02010600030101010101" pitchFamily="2" charset="-122"/>
                          <a:ea typeface="宋体" panose="02010600030101010101" pitchFamily="2" charset="-122"/>
                          <a:cs typeface="宋体" panose="02010600030101010101" pitchFamily="2" charset="-122"/>
                        </a:rPr>
                        <a:t>义</a:t>
                      </a:r>
                      <a:endParaRPr lang="en-US" altLang="en-US" sz="18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485368"/>
                    </a:solidFill>
                  </a:tcPr>
                </a:tc>
                <a:tc>
                  <a:txBody>
                    <a:bodyPr/>
                    <a:lstStyle/>
                    <a:p>
                      <a:pPr indent="0" algn="ctr">
                        <a:buNone/>
                      </a:pPr>
                      <a:r>
                        <a:rPr lang="en-US" sz="1800" b="0">
                          <a:solidFill>
                            <a:srgbClr val="FFFFFF"/>
                          </a:solidFill>
                          <a:latin typeface="Times New Roman" panose="02020603050405020304" charset="0"/>
                          <a:cs typeface="Times New Roman" panose="02020603050405020304" charset="0"/>
                        </a:rPr>
                        <a:t>中文含义</a:t>
                      </a:r>
                      <a:endParaRPr lang="en-US" altLang="en-US" sz="1800" b="0">
                        <a:solidFill>
                          <a:srgbClr val="FFFFFF"/>
                        </a:solidFill>
                        <a:latin typeface="Times New Roman" panose="02020603050405020304" charset="0"/>
                        <a:ea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485368"/>
                    </a:solidFill>
                  </a:tcPr>
                </a:tc>
                <a:tc>
                  <a:txBody>
                    <a:bodyPr/>
                    <a:lstStyle/>
                    <a:p>
                      <a:pPr indent="0" algn="ctr">
                        <a:buNone/>
                      </a:pPr>
                      <a:r>
                        <a:rPr lang="en-US" sz="1800" b="0">
                          <a:solidFill>
                            <a:srgbClr val="FFFFFF"/>
                          </a:solidFill>
                          <a:latin typeface="Times New Roman" panose="02020603050405020304" charset="0"/>
                          <a:cs typeface="Times New Roman" panose="02020603050405020304" charset="0"/>
                        </a:rPr>
                        <a:t>训练图数量</a:t>
                      </a:r>
                      <a:endParaRPr lang="en-US" sz="1800" b="0">
                        <a:solidFill>
                          <a:srgbClr val="FFFFFF"/>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485368"/>
                    </a:solidFill>
                  </a:tcPr>
                </a:tc>
                <a:tc>
                  <a:txBody>
                    <a:bodyPr/>
                    <a:lstStyle/>
                    <a:p>
                      <a:pPr indent="0" algn="ctr">
                        <a:buNone/>
                      </a:pPr>
                      <a:r>
                        <a:rPr lang="en-US" sz="1800" b="0">
                          <a:solidFill>
                            <a:srgbClr val="FFFFFF"/>
                          </a:solidFill>
                          <a:latin typeface="Times New Roman" panose="02020603050405020304" charset="0"/>
                          <a:cs typeface="Times New Roman" panose="02020603050405020304" charset="0"/>
                        </a:rPr>
                        <a:t>测试图数量</a:t>
                      </a:r>
                      <a:endParaRPr lang="en-US" sz="1800" b="0">
                        <a:solidFill>
                          <a:srgbClr val="FFFFFF"/>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485368"/>
                    </a:solidFill>
                  </a:tcPr>
                </a:tc>
              </a:tr>
              <a:tr h="444500">
                <a:tc>
                  <a:txBody>
                    <a:bodyPr/>
                    <a:lstStyle/>
                    <a:p>
                      <a:pPr indent="0" algn="ctr">
                        <a:buNone/>
                      </a:pPr>
                      <a:r>
                        <a:rPr lang="en-US" sz="2000" b="0">
                          <a:solidFill>
                            <a:srgbClr val="222222"/>
                          </a:solidFill>
                          <a:latin typeface="Times New Roman" panose="02020603050405020304" charset="0"/>
                          <a:cs typeface="Times New Roman" panose="02020603050405020304" charset="0"/>
                        </a:rPr>
                        <a:t>0</a:t>
                      </a:r>
                      <a:endParaRPr lang="en-US" altLang="en-US" sz="2000" b="0">
                        <a:solidFill>
                          <a:srgbClr val="222222"/>
                        </a:solidFill>
                        <a:latin typeface="Times New Roman" panose="02020603050405020304" charset="0"/>
                        <a:ea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anger</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生气</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3995</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958</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r h="443230">
                <a:tc>
                  <a:txBody>
                    <a:bodyPr/>
                    <a:lstStyle/>
                    <a:p>
                      <a:pPr indent="0" algn="ctr">
                        <a:buNone/>
                      </a:pPr>
                      <a:r>
                        <a:rPr lang="en-US" sz="2000" b="0">
                          <a:solidFill>
                            <a:srgbClr val="222222"/>
                          </a:solidFill>
                          <a:latin typeface="Times New Roman" panose="02020603050405020304" charset="0"/>
                          <a:cs typeface="Times New Roman" panose="02020603050405020304" charset="0"/>
                        </a:rPr>
                        <a:t>1</a:t>
                      </a:r>
                      <a:endParaRPr lang="en-US" altLang="en-US" sz="2000" b="0">
                        <a:solidFill>
                          <a:srgbClr val="222222"/>
                        </a:solidFill>
                        <a:latin typeface="Times New Roman" panose="02020603050405020304" charset="0"/>
                        <a:ea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disgust</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厌恶</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436</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111</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r h="443865">
                <a:tc>
                  <a:txBody>
                    <a:bodyPr/>
                    <a:lstStyle/>
                    <a:p>
                      <a:pPr indent="0" algn="ctr">
                        <a:buNone/>
                      </a:pPr>
                      <a:r>
                        <a:rPr lang="en-US" sz="2000" b="0">
                          <a:solidFill>
                            <a:srgbClr val="222222"/>
                          </a:solidFill>
                          <a:latin typeface="Times New Roman" panose="02020603050405020304" charset="0"/>
                          <a:cs typeface="Times New Roman" panose="02020603050405020304" charset="0"/>
                        </a:rPr>
                        <a:t>2</a:t>
                      </a:r>
                      <a:endParaRPr lang="en-US" altLang="en-US" sz="2000" b="0">
                        <a:solidFill>
                          <a:srgbClr val="222222"/>
                        </a:solidFill>
                        <a:latin typeface="Times New Roman" panose="02020603050405020304" charset="0"/>
                        <a:ea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fear</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恐惧</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4097</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1025</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r h="443865">
                <a:tc>
                  <a:txBody>
                    <a:bodyPr/>
                    <a:lstStyle/>
                    <a:p>
                      <a:pPr indent="0" algn="ctr">
                        <a:buNone/>
                      </a:pPr>
                      <a:r>
                        <a:rPr lang="en-US" sz="2000" b="0">
                          <a:solidFill>
                            <a:srgbClr val="222222"/>
                          </a:solidFill>
                          <a:latin typeface="Times New Roman" panose="02020603050405020304" charset="0"/>
                          <a:cs typeface="Times New Roman" panose="02020603050405020304" charset="0"/>
                        </a:rPr>
                        <a:t>3</a:t>
                      </a:r>
                      <a:endParaRPr lang="en-US" altLang="en-US" sz="2000" b="0">
                        <a:solidFill>
                          <a:srgbClr val="222222"/>
                        </a:solidFill>
                        <a:latin typeface="Times New Roman" panose="02020603050405020304" charset="0"/>
                        <a:ea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happy</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开心</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7215</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1774</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r h="443865">
                <a:tc>
                  <a:txBody>
                    <a:bodyPr/>
                    <a:lstStyle/>
                    <a:p>
                      <a:pPr indent="0" algn="ctr">
                        <a:buNone/>
                      </a:pPr>
                      <a:r>
                        <a:rPr lang="en-US" sz="2000" b="0">
                          <a:solidFill>
                            <a:srgbClr val="222222"/>
                          </a:solidFill>
                          <a:latin typeface="Times New Roman" panose="02020603050405020304" charset="0"/>
                          <a:cs typeface="Times New Roman" panose="02020603050405020304" charset="0"/>
                        </a:rPr>
                        <a:t>4</a:t>
                      </a:r>
                      <a:endParaRPr lang="en-US" altLang="en-US" sz="2000" b="0">
                        <a:solidFill>
                          <a:srgbClr val="222222"/>
                        </a:solidFill>
                        <a:latin typeface="Times New Roman" panose="02020603050405020304" charset="0"/>
                        <a:ea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sad</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伤心</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4830</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1247</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r h="442595">
                <a:tc>
                  <a:txBody>
                    <a:bodyPr/>
                    <a:lstStyle/>
                    <a:p>
                      <a:pPr indent="0" algn="ctr">
                        <a:buNone/>
                      </a:pPr>
                      <a:r>
                        <a:rPr lang="en-US" sz="2000" b="0">
                          <a:solidFill>
                            <a:srgbClr val="222222"/>
                          </a:solidFill>
                          <a:latin typeface="Times New Roman" panose="02020603050405020304" charset="0"/>
                          <a:cs typeface="Times New Roman" panose="02020603050405020304" charset="0"/>
                        </a:rPr>
                        <a:t>5</a:t>
                      </a:r>
                      <a:endParaRPr lang="en-US" altLang="en-US" sz="2000" b="0">
                        <a:solidFill>
                          <a:srgbClr val="222222"/>
                        </a:solidFill>
                        <a:latin typeface="Times New Roman" panose="02020603050405020304" charset="0"/>
                        <a:ea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surprised</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惊讶</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3171</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831</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r h="443865">
                <a:tc>
                  <a:txBody>
                    <a:bodyPr/>
                    <a:lstStyle/>
                    <a:p>
                      <a:pPr indent="0" algn="ctr">
                        <a:buNone/>
                      </a:pPr>
                      <a:r>
                        <a:rPr lang="en-US" sz="2000" b="0" dirty="0">
                          <a:solidFill>
                            <a:srgbClr val="222222"/>
                          </a:solidFill>
                          <a:latin typeface="Times New Roman" panose="02020603050405020304" charset="0"/>
                          <a:cs typeface="Times New Roman" panose="02020603050405020304" charset="0"/>
                        </a:rPr>
                        <a:t>6</a:t>
                      </a:r>
                      <a:endParaRPr lang="en-US" altLang="en-US" sz="2000" b="0" dirty="0">
                        <a:solidFill>
                          <a:srgbClr val="222222"/>
                        </a:solidFill>
                        <a:latin typeface="Times New Roman" panose="02020603050405020304" charset="0"/>
                        <a:ea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normal</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中性</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a:solidFill>
                            <a:srgbClr val="222222"/>
                          </a:solidFill>
                          <a:latin typeface="Times New Roman" panose="02020603050405020304" charset="0"/>
                          <a:cs typeface="Times New Roman" panose="02020603050405020304" charset="0"/>
                        </a:rPr>
                        <a:t>4965</a:t>
                      </a:r>
                      <a:endParaRPr lang="en-US" sz="2000" b="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lstStyle/>
                    <a:p>
                      <a:pPr algn="ctr">
                        <a:buClrTx/>
                        <a:buSzTx/>
                        <a:buFontTx/>
                        <a:buNone/>
                      </a:pPr>
                      <a:r>
                        <a:rPr lang="en-US" sz="2000" b="0" dirty="0">
                          <a:solidFill>
                            <a:srgbClr val="222222"/>
                          </a:solidFill>
                          <a:latin typeface="Times New Roman" panose="02020603050405020304" charset="0"/>
                          <a:cs typeface="Times New Roman" panose="02020603050405020304" charset="0"/>
                        </a:rPr>
                        <a:t>1233</a:t>
                      </a:r>
                      <a:endParaRPr lang="en-US" sz="2000" b="0" dirty="0">
                        <a:solidFill>
                          <a:srgbClr val="222222"/>
                        </a:solidFill>
                        <a:latin typeface="Times New Roman" panose="02020603050405020304" charset="0"/>
                        <a:cs typeface="Times New Roman" panose="02020603050405020304" charset="0"/>
                      </a:endParaRPr>
                    </a:p>
                  </a:txBody>
                  <a:tcPr marL="45719" marR="45719"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一、背景介绍</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1033780" y="1786890"/>
            <a:ext cx="5956300" cy="2556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342900" indent="-342900" algn="just">
              <a:lnSpc>
                <a:spcPct val="150000"/>
              </a:lnSpc>
              <a:buFont typeface="Arial" panose="020B0604020202020204" pitchFamily="34" charset="0"/>
              <a:buChar char="•"/>
            </a:pPr>
            <a:r>
              <a:rPr sz="2000" dirty="0">
                <a:solidFill>
                  <a:schemeClr val="tx1">
                    <a:lumMod val="50000"/>
                    <a:lumOff val="50000"/>
                  </a:schemeClr>
                </a:solidFill>
              </a:rPr>
              <a:t>将图片尺寸拉伸到224×224（Resize）</a:t>
            </a:r>
            <a:endParaRPr sz="2000" dirty="0">
              <a:solidFill>
                <a:schemeClr val="tx1">
                  <a:lumMod val="50000"/>
                  <a:lumOff val="50000"/>
                </a:schemeClr>
              </a:solidFill>
            </a:endParaRPr>
          </a:p>
          <a:p>
            <a:pPr marL="342900" indent="-342900" algn="just">
              <a:lnSpc>
                <a:spcPct val="150000"/>
              </a:lnSpc>
              <a:buFont typeface="Arial" panose="020B0604020202020204" pitchFamily="34" charset="0"/>
              <a:buChar char="•"/>
            </a:pPr>
            <a:r>
              <a:rPr sz="2000" dirty="0">
                <a:solidFill>
                  <a:schemeClr val="tx1">
                    <a:lumMod val="50000"/>
                    <a:lumOff val="50000"/>
                  </a:schemeClr>
                </a:solidFill>
              </a:rPr>
              <a:t>对图片进行随机仿射变换（Random Affine）</a:t>
            </a:r>
            <a:endParaRPr sz="2000" dirty="0">
              <a:solidFill>
                <a:schemeClr val="tx1">
                  <a:lumMod val="50000"/>
                  <a:lumOff val="50000"/>
                </a:schemeClr>
              </a:solidFill>
            </a:endParaRPr>
          </a:p>
          <a:p>
            <a:pPr marL="342900" indent="-342900" algn="just">
              <a:lnSpc>
                <a:spcPct val="150000"/>
              </a:lnSpc>
              <a:buFont typeface="Arial" panose="020B0604020202020204" pitchFamily="34" charset="0"/>
              <a:buChar char="•"/>
            </a:pPr>
            <a:r>
              <a:rPr sz="2000" dirty="0">
                <a:solidFill>
                  <a:schemeClr val="tx1">
                    <a:lumMod val="50000"/>
                    <a:lumOff val="50000"/>
                  </a:schemeClr>
                </a:solidFill>
              </a:rPr>
              <a:t>将图片随机水平翻转（Random Horizontal Flip）</a:t>
            </a:r>
            <a:endParaRPr sz="2000" dirty="0">
              <a:solidFill>
                <a:schemeClr val="tx1">
                  <a:lumMod val="50000"/>
                  <a:lumOff val="50000"/>
                </a:schemeClr>
              </a:solidFill>
            </a:endParaRPr>
          </a:p>
          <a:p>
            <a:pPr marL="342900" indent="-342900" algn="just">
              <a:lnSpc>
                <a:spcPct val="150000"/>
              </a:lnSpc>
              <a:buFont typeface="Arial" panose="020B0604020202020204" pitchFamily="34" charset="0"/>
              <a:buChar char="•"/>
            </a:pPr>
            <a:r>
              <a:rPr sz="2000" dirty="0">
                <a:solidFill>
                  <a:schemeClr val="tx1">
                    <a:lumMod val="50000"/>
                    <a:lumOff val="50000"/>
                  </a:schemeClr>
                </a:solidFill>
              </a:rPr>
              <a:t>鉴于后续使用的深度模型都是以224×224的图片作为输入，我们对于测试图也进行了Resize操作</a:t>
            </a:r>
            <a:r>
              <a:rPr lang="zh-CN" altLang="en-US" sz="2000" dirty="0">
                <a:solidFill>
                  <a:schemeClr val="tx1">
                    <a:lumMod val="50000"/>
                    <a:lumOff val="50000"/>
                  </a:schemeClr>
                </a:solidFill>
              </a:rPr>
              <a:t>。</a:t>
            </a:r>
            <a:endParaRPr sz="2000" dirty="0">
              <a:solidFill>
                <a:schemeClr val="tx1">
                  <a:lumMod val="50000"/>
                  <a:lumOff val="50000"/>
                </a:schemeClr>
              </a:solidFill>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(二) 数据加强</a:t>
            </a:r>
            <a:endParaRPr lang="zh-CN" altLang="en-US" b="1" dirty="0">
              <a:solidFill>
                <a:schemeClr val="accent2">
                  <a:lumMod val="75000"/>
                </a:schemeClr>
              </a:solidFill>
            </a:endParaRPr>
          </a:p>
        </p:txBody>
      </p:sp>
      <p:pic>
        <p:nvPicPr>
          <p:cNvPr id="11" name="图片占位符 10"/>
          <p:cNvPicPr>
            <a:picLocks noGrp="1" noChangeAspect="1"/>
          </p:cNvPicPr>
          <p:nvPr>
            <p:ph type="pic" idx="13"/>
          </p:nvPr>
        </p:nvPicPr>
        <p:blipFill>
          <a:blip r:embed="rId1"/>
          <a:stretch>
            <a:fillRect/>
          </a:stretch>
        </p:blipFill>
        <p:spPr>
          <a:xfrm>
            <a:off x="7989570" y="2129790"/>
            <a:ext cx="3320415" cy="2213610"/>
          </a:xfrm>
        </p:spPr>
      </p:pic>
      <p:sp>
        <p:nvSpPr>
          <p:cNvPr id="100" name="文本框 99"/>
          <p:cNvSpPr txBox="1"/>
          <p:nvPr>
            <p:custDataLst>
              <p:tags r:id="rId2"/>
            </p:custDataLst>
          </p:nvPr>
        </p:nvSpPr>
        <p:spPr>
          <a:xfrm>
            <a:off x="669925" y="6144895"/>
            <a:ext cx="9017635" cy="398780"/>
          </a:xfrm>
          <a:prstGeom prst="rect">
            <a:avLst/>
          </a:prstGeom>
          <a:noFill/>
          <a:ln w="9525">
            <a:noFill/>
          </a:ln>
        </p:spPr>
        <p:txBody>
          <a:bodyPr wrap="square">
            <a:spAutoFit/>
          </a:bodyPr>
          <a:lstStyle/>
          <a:p>
            <a:pPr indent="0"/>
            <a:r>
              <a:rPr lang="zh-CN" sz="2000" b="0">
                <a:solidFill>
                  <a:srgbClr val="333333"/>
                </a:solidFill>
                <a:latin typeface="Times New Roman" panose="02020603050405020304" charset="0"/>
                <a:ea typeface="宋体" panose="02010600030101010101" pitchFamily="2" charset="-122"/>
              </a:rPr>
              <a:t>数据集下载地址：</a:t>
            </a:r>
            <a:r>
              <a:rPr lang="en-US" b="0" u="sng">
                <a:solidFill>
                  <a:srgbClr val="0563C1"/>
                </a:solidFill>
                <a:latin typeface="Calibri" panose="020F0502020204030204" charset="0"/>
                <a:ea typeface="宋体" panose="02010600030101010101" pitchFamily="2" charset="-122"/>
                <a:hlinkClick r:id="rId3"/>
              </a:rPr>
              <a:t>https://www.kaggle.com/datasets/msambare/fer2013</a:t>
            </a:r>
            <a:endParaRPr lang="en-US" altLang="en-US" b="0" u="sng">
              <a:solidFill>
                <a:srgbClr val="0563C1"/>
              </a:solidFill>
              <a:latin typeface="Calibri" panose="020F0502020204030204" charset="0"/>
              <a:ea typeface="宋体" panose="02010600030101010101" pitchFamily="2" charset="-122"/>
              <a:hlinkClick r:id="rId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2800" dirty="0"/>
              <a:t>二、实验方法</a:t>
            </a:r>
            <a:endParaRPr lang="zh-CN" altLang="en-US" sz="2800" dirty="0"/>
          </a:p>
        </p:txBody>
      </p:sp>
      <p:sp>
        <p:nvSpPr>
          <p:cNvPr id="6" name="文本占位符 5"/>
          <p:cNvSpPr>
            <a:spLocks noGrp="1"/>
          </p:cNvSpPr>
          <p:nvPr>
            <p:ph type="body" idx="1"/>
          </p:nvPr>
        </p:nvSpPr>
        <p:spPr>
          <a:xfrm>
            <a:off x="3582385" y="2971101"/>
            <a:ext cx="6208729" cy="3373428"/>
          </a:xfrm>
        </p:spPr>
        <p:txBody>
          <a:bodyPr>
            <a:noAutofit/>
          </a:bodyPr>
          <a:lstStyle/>
          <a:p>
            <a:pPr indent="457200" algn="l" defTabSz="914400">
              <a:lnSpc>
                <a:spcPct val="180000"/>
              </a:lnSpc>
              <a:buClrTx/>
              <a:buSzTx/>
              <a:buNone/>
            </a:pPr>
            <a:r>
              <a:rPr lang="zh-CN" altLang="en-US" sz="2400" b="0" dirty="0">
                <a:latin typeface="Arial" panose="020B0604020202020204" pitchFamily="34" charset="0"/>
                <a:ea typeface="微软雅黑" panose="020B0503020204020204" pitchFamily="34" charset="-122"/>
                <a:cs typeface="+mn-ea"/>
                <a:sym typeface="+mn-lt"/>
              </a:rPr>
              <a:t>Gabor</a:t>
            </a:r>
            <a:r>
              <a:rPr lang="zh-CN" altLang="en-US" sz="2400" dirty="0">
                <a:latin typeface="Arial" panose="020B0604020202020204" pitchFamily="34" charset="0"/>
                <a:ea typeface="微软雅黑" panose="020B0503020204020204" pitchFamily="34" charset="-122"/>
                <a:cs typeface="+mn-ea"/>
                <a:sym typeface="+mn-lt"/>
              </a:rPr>
              <a:t>滤波器与AdaBoost分类器、AlexNet、VGG、GoogLeNet、</a:t>
            </a:r>
            <a:r>
              <a:rPr lang="zh-CN" altLang="en-US" sz="2400" b="1" dirty="0">
                <a:latin typeface="Arial" panose="020B0604020202020204" pitchFamily="34" charset="0"/>
                <a:ea typeface="微软雅黑" panose="020B0503020204020204" pitchFamily="34" charset="-122"/>
                <a:cs typeface="+mn-ea"/>
                <a:sym typeface="+mn-lt"/>
              </a:rPr>
              <a:t>ResNet</a:t>
            </a:r>
            <a:endParaRPr lang="zh-CN" altLang="en-US" sz="2400" b="1" dirty="0">
              <a:latin typeface="Arial" panose="020B0604020202020204" pitchFamily="34" charset="0"/>
              <a:ea typeface="微软雅黑" panose="020B0503020204020204" pitchFamily="34" charset="-122"/>
              <a:cs typeface="+mn-ea"/>
              <a:sym typeface="+mn-lt"/>
            </a:endParaRPr>
          </a:p>
        </p:txBody>
      </p:sp>
      <p:sp>
        <p:nvSpPr>
          <p:cNvPr id="9" name="文本框 8"/>
          <p:cNvSpPr txBox="1"/>
          <p:nvPr/>
        </p:nvSpPr>
        <p:spPr>
          <a:xfrm>
            <a:off x="1304545" y="2596910"/>
            <a:ext cx="860740" cy="748382"/>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nvSpPr>
        <p:spPr>
          <a:xfrm>
            <a:off x="669290" y="1696085"/>
            <a:ext cx="10850880" cy="4665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50000"/>
              </a:lnSpc>
              <a:buFont typeface="Arial" panose="020B0604020202020204" pitchFamily="34" charset="0"/>
              <a:buChar char="•"/>
            </a:pPr>
            <a:r>
              <a:rPr lang="zh-CN" altLang="en-US" sz="2000" dirty="0">
                <a:solidFill>
                  <a:srgbClr val="002060"/>
                </a:solidFill>
              </a:rPr>
              <a:t>Gabor滤波器</a:t>
            </a:r>
            <a:endParaRPr lang="zh-CN" altLang="en-US" sz="2000" dirty="0">
              <a:solidFill>
                <a:schemeClr val="tx1">
                  <a:lumMod val="50000"/>
                  <a:lumOff val="50000"/>
                </a:schemeClr>
              </a:solidFill>
            </a:endParaRPr>
          </a:p>
          <a:p>
            <a:pPr lvl="1" indent="0" algn="just">
              <a:lnSpc>
                <a:spcPct val="150000"/>
              </a:lnSpc>
              <a:buNone/>
            </a:pPr>
            <a:r>
              <a:rPr lang="zh-CN" altLang="en-US" sz="2000" dirty="0">
                <a:solidFill>
                  <a:schemeClr val="tx1">
                    <a:lumMod val="50000"/>
                    <a:lumOff val="50000"/>
                  </a:schemeClr>
                </a:solidFill>
              </a:rPr>
              <a:t>在空间域，一个二维的Gabor滤波器是一个正弦平面波和高斯核函数的乘积，其公式如下：</a:t>
            </a:r>
            <a:endParaRPr lang="zh-CN" altLang="en-US" sz="2000" dirty="0">
              <a:solidFill>
                <a:schemeClr val="tx1">
                  <a:lumMod val="50000"/>
                  <a:lumOff val="50000"/>
                </a:schemeClr>
              </a:solidFill>
            </a:endParaRPr>
          </a:p>
          <a:p>
            <a:pPr lvl="2" indent="0" algn="just">
              <a:lnSpc>
                <a:spcPct val="150000"/>
              </a:lnSpc>
              <a:buNone/>
            </a:pPr>
            <a:endParaRPr lang="zh-CN" altLang="en-US" sz="2000" dirty="0">
              <a:solidFill>
                <a:schemeClr val="tx1">
                  <a:lumMod val="50000"/>
                  <a:lumOff val="50000"/>
                </a:schemeClr>
              </a:solidFill>
            </a:endParaRPr>
          </a:p>
          <a:p>
            <a:pPr lvl="2" indent="0" algn="just">
              <a:lnSpc>
                <a:spcPct val="150000"/>
              </a:lnSpc>
              <a:buNone/>
            </a:pPr>
            <a:endParaRPr lang="zh-CN" altLang="en-US" sz="2000" dirty="0">
              <a:solidFill>
                <a:schemeClr val="tx1">
                  <a:lumMod val="50000"/>
                  <a:lumOff val="50000"/>
                </a:schemeClr>
              </a:solidFill>
            </a:endParaRPr>
          </a:p>
          <a:p>
            <a:pPr lvl="1" indent="0" algn="just">
              <a:lnSpc>
                <a:spcPct val="150000"/>
              </a:lnSpc>
              <a:buNone/>
            </a:pPr>
            <a:r>
              <a:rPr lang="zh-CN" altLang="en-US" sz="2000" dirty="0">
                <a:solidFill>
                  <a:schemeClr val="tx1">
                    <a:lumMod val="50000"/>
                    <a:lumOff val="50000"/>
                  </a:schemeClr>
                </a:solidFill>
              </a:rPr>
              <a:t>进一步的上式可以分为实部与虚部的形式：</a:t>
            </a:r>
            <a:endParaRPr lang="zh-CN" altLang="en-US" sz="2000" dirty="0">
              <a:solidFill>
                <a:schemeClr val="tx1">
                  <a:lumMod val="50000"/>
                  <a:lumOff val="50000"/>
                </a:schemeClr>
              </a:solidFill>
            </a:endParaRPr>
          </a:p>
          <a:p>
            <a:pPr lvl="1" indent="0" algn="just">
              <a:lnSpc>
                <a:spcPct val="150000"/>
              </a:lnSpc>
              <a:buNone/>
            </a:pPr>
            <a:endParaRPr lang="zh-CN" altLang="en-US" sz="2000" dirty="0">
              <a:solidFill>
                <a:schemeClr val="tx1">
                  <a:lumMod val="50000"/>
                  <a:lumOff val="50000"/>
                </a:schemeClr>
              </a:solidFill>
            </a:endParaRPr>
          </a:p>
          <a:p>
            <a:pPr lvl="1" indent="0" algn="just">
              <a:lnSpc>
                <a:spcPct val="150000"/>
              </a:lnSpc>
              <a:buNone/>
            </a:pPr>
            <a:endParaRPr lang="zh-CN" altLang="en-US" sz="2000" dirty="0">
              <a:solidFill>
                <a:schemeClr val="tx1">
                  <a:lumMod val="50000"/>
                  <a:lumOff val="50000"/>
                </a:schemeClr>
              </a:solidFill>
            </a:endParaRPr>
          </a:p>
          <a:p>
            <a:pPr lvl="1" indent="0" algn="just">
              <a:lnSpc>
                <a:spcPct val="150000"/>
              </a:lnSpc>
              <a:buNone/>
            </a:pPr>
            <a:endParaRPr lang="zh-CN" altLang="en-US" sz="2000" dirty="0">
              <a:solidFill>
                <a:schemeClr val="tx1">
                  <a:lumMod val="50000"/>
                  <a:lumOff val="50000"/>
                </a:schemeClr>
              </a:solidFill>
            </a:endParaRPr>
          </a:p>
          <a:p>
            <a:pPr lvl="1" indent="0" algn="just">
              <a:lnSpc>
                <a:spcPct val="150000"/>
              </a:lnSpc>
              <a:buNone/>
            </a:pPr>
            <a:endParaRPr lang="zh-CN" altLang="en-US" sz="2000" dirty="0">
              <a:solidFill>
                <a:schemeClr val="tx1">
                  <a:lumMod val="50000"/>
                  <a:lumOff val="50000"/>
                </a:schemeClr>
              </a:solidFill>
            </a:endParaRPr>
          </a:p>
          <a:p>
            <a:pPr lvl="1" indent="0" algn="just">
              <a:lnSpc>
                <a:spcPct val="150000"/>
              </a:lnSpc>
              <a:buNone/>
            </a:pPr>
            <a:r>
              <a:rPr lang="zh-CN" altLang="en-US" sz="2000" dirty="0">
                <a:solidFill>
                  <a:schemeClr val="tx1">
                    <a:lumMod val="50000"/>
                    <a:lumOff val="50000"/>
                  </a:schemeClr>
                </a:solidFill>
              </a:rPr>
              <a:t>二维Gabor滤波器中各参数的含义</a:t>
            </a:r>
            <a:endParaRPr lang="zh-CN" altLang="en-US" sz="2000" dirty="0">
              <a:solidFill>
                <a:schemeClr val="tx1">
                  <a:lumMod val="50000"/>
                  <a:lumOff val="50000"/>
                </a:schemeClr>
              </a:solidFill>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(一) </a:t>
            </a:r>
            <a:r>
              <a:rPr lang="zh-CN" altLang="en-US" b="1" dirty="0">
                <a:solidFill>
                  <a:schemeClr val="accent2">
                    <a:lumMod val="75000"/>
                  </a:schemeClr>
                </a:solidFill>
                <a:sym typeface="+mn-lt"/>
              </a:rPr>
              <a:t>Gabor滤波器与AdaBoost分类器</a:t>
            </a:r>
            <a:endParaRPr lang="zh-CN" altLang="en-US" b="1" dirty="0">
              <a:solidFill>
                <a:schemeClr val="accent2">
                  <a:lumMod val="75000"/>
                </a:schemeClr>
              </a:solidFill>
            </a:endParaRPr>
          </a:p>
        </p:txBody>
      </p:sp>
      <p:pic>
        <p:nvPicPr>
          <p:cNvPr id="6" name="图片 5"/>
          <p:cNvPicPr/>
          <p:nvPr>
            <p:custDataLst>
              <p:tags r:id="rId1"/>
            </p:custDataLst>
          </p:nvPr>
        </p:nvPicPr>
        <p:blipFill>
          <a:blip r:embed="rId2"/>
          <a:stretch>
            <a:fillRect/>
          </a:stretch>
        </p:blipFill>
        <p:spPr>
          <a:xfrm>
            <a:off x="3394710" y="2720975"/>
            <a:ext cx="5403215" cy="727710"/>
          </a:xfrm>
          <a:prstGeom prst="rect">
            <a:avLst/>
          </a:prstGeom>
          <a:noFill/>
          <a:ln w="9525">
            <a:noFill/>
          </a:ln>
        </p:spPr>
      </p:pic>
      <p:pic>
        <p:nvPicPr>
          <p:cNvPr id="102" name="图片 101"/>
          <p:cNvPicPr/>
          <p:nvPr>
            <p:custDataLst>
              <p:tags r:id="rId3"/>
            </p:custDataLst>
          </p:nvPr>
        </p:nvPicPr>
        <p:blipFill>
          <a:blip r:embed="rId4"/>
          <a:stretch>
            <a:fillRect/>
          </a:stretch>
        </p:blipFill>
        <p:spPr>
          <a:xfrm>
            <a:off x="8011795" y="4495800"/>
            <a:ext cx="2778125" cy="1014730"/>
          </a:xfrm>
          <a:prstGeom prst="rect">
            <a:avLst/>
          </a:prstGeom>
          <a:noFill/>
          <a:ln w="9525">
            <a:noFill/>
          </a:ln>
        </p:spPr>
      </p:pic>
      <p:pic>
        <p:nvPicPr>
          <p:cNvPr id="100" name="图片 99"/>
          <p:cNvPicPr/>
          <p:nvPr>
            <p:custDataLst>
              <p:tags r:id="rId5"/>
            </p:custDataLst>
          </p:nvPr>
        </p:nvPicPr>
        <p:blipFill>
          <a:blip r:embed="rId6"/>
          <a:stretch>
            <a:fillRect/>
          </a:stretch>
        </p:blipFill>
        <p:spPr>
          <a:xfrm>
            <a:off x="1687195" y="4347845"/>
            <a:ext cx="5415915" cy="1310640"/>
          </a:xfrm>
          <a:prstGeom prst="rect">
            <a:avLst/>
          </a:prstGeom>
          <a:noFill/>
          <a:ln w="9525">
            <a:noFill/>
          </a:ln>
        </p:spPr>
      </p:pic>
      <p:graphicFrame>
        <p:nvGraphicFramePr>
          <p:cNvPr id="3" name="表格 2"/>
          <p:cNvGraphicFramePr/>
          <p:nvPr>
            <p:custDataLst>
              <p:tags r:id="rId7"/>
            </p:custDataLst>
          </p:nvPr>
        </p:nvGraphicFramePr>
        <p:xfrm>
          <a:off x="949325" y="2265045"/>
          <a:ext cx="10465435" cy="3655695"/>
        </p:xfrm>
        <a:graphic>
          <a:graphicData uri="http://schemas.openxmlformats.org/drawingml/2006/table">
            <a:tbl>
              <a:tblPr/>
              <a:tblGrid>
                <a:gridCol w="1678305"/>
                <a:gridCol w="2498725"/>
                <a:gridCol w="6288405"/>
              </a:tblGrid>
              <a:tr h="636905">
                <a:tc>
                  <a:txBody>
                    <a:bodyPr/>
                    <a:p>
                      <a:pPr indent="0" algn="ctr">
                        <a:buNone/>
                      </a:pPr>
                      <a:r>
                        <a:rPr lang="en-US" sz="2400" b="0">
                          <a:solidFill>
                            <a:schemeClr val="bg1"/>
                          </a:solidFill>
                          <a:latin typeface="宋体" panose="02010600030101010101" pitchFamily="2" charset="-122"/>
                          <a:ea typeface="宋体" panose="02010600030101010101" pitchFamily="2" charset="-122"/>
                          <a:cs typeface="宋体" panose="02010600030101010101" pitchFamily="2" charset="-122"/>
                        </a:rPr>
                        <a:t>参数</a:t>
                      </a:r>
                      <a:endParaRPr lang="en-US" altLang="en-US" sz="2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485368"/>
                    </a:solidFill>
                  </a:tcPr>
                </a:tc>
                <a:tc>
                  <a:txBody>
                    <a:bodyPr/>
                    <a:p>
                      <a:pPr indent="0" algn="ctr">
                        <a:buNone/>
                      </a:pPr>
                      <a:r>
                        <a:rPr lang="en-US" sz="2400" b="0">
                          <a:solidFill>
                            <a:schemeClr val="bg1"/>
                          </a:solidFill>
                          <a:latin typeface="宋体" panose="02010600030101010101" pitchFamily="2" charset="-122"/>
                          <a:ea typeface="宋体" panose="02010600030101010101" pitchFamily="2" charset="-122"/>
                          <a:cs typeface="宋体" panose="02010600030101010101" pitchFamily="2" charset="-122"/>
                        </a:rPr>
                        <a:t>物理意义</a:t>
                      </a:r>
                      <a:endParaRPr lang="en-US" altLang="en-US" sz="2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485368"/>
                    </a:solidFill>
                  </a:tcPr>
                </a:tc>
                <a:tc>
                  <a:txBody>
                    <a:bodyPr/>
                    <a:p>
                      <a:pPr indent="0" algn="ctr">
                        <a:buNone/>
                      </a:pPr>
                      <a:r>
                        <a:rPr lang="en-US" sz="2400" b="0">
                          <a:solidFill>
                            <a:schemeClr val="bg1"/>
                          </a:solidFill>
                          <a:latin typeface="宋体" panose="02010600030101010101" pitchFamily="2" charset="-122"/>
                          <a:ea typeface="宋体" panose="02010600030101010101" pitchFamily="2" charset="-122"/>
                          <a:cs typeface="宋体" panose="02010600030101010101" pitchFamily="2" charset="-122"/>
                        </a:rPr>
                        <a:t>描述</a:t>
                      </a:r>
                      <a:endParaRPr lang="en-US" altLang="en-US" sz="2400" b="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485368"/>
                    </a:solidFill>
                  </a:tcPr>
                </a:tc>
              </a:tr>
              <a:tr h="605155">
                <a:tc>
                  <a:txBody>
                    <a:bodyPr/>
                    <a:p>
                      <a:pPr indent="0" algn="ctr">
                        <a:buNone/>
                      </a:pPr>
                      <a:r>
                        <a:rPr lang="en-US" sz="2400" b="0" i="1">
                          <a:solidFill>
                            <a:srgbClr val="333333"/>
                          </a:solidFill>
                          <a:latin typeface="Times New Roman" panose="02020603050405020304" charset="0"/>
                          <a:cs typeface="Times New Roman" panose="02020603050405020304" charset="0"/>
                        </a:rPr>
                        <a:t> λ</a:t>
                      </a:r>
                      <a:endParaRPr lang="en-US" sz="2400" b="0" i="1">
                        <a:solidFill>
                          <a:srgbClr val="333333"/>
                        </a:solidFill>
                        <a:latin typeface="Times New Roman" panose="02020603050405020304" charset="0"/>
                        <a:cs typeface="Times New Roman" panose="02020603050405020304" charset="0"/>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p>
                      <a:pPr indent="0" algn="ctr">
                        <a:buNone/>
                      </a:pP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波长</a:t>
                      </a:r>
                      <a:endParaRPr lang="en-US" altLang="en-US" sz="24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直接影响滤波器的滤波尺度，通常≥2</a:t>
                      </a:r>
                      <a:endParaRPr lang="en-US" altLang="en-US" sz="24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r h="602615">
                <a:tc>
                  <a:txBody>
                    <a:bodyPr/>
                    <a:p>
                      <a:pPr indent="0" algn="ctr">
                        <a:buNone/>
                      </a:pPr>
                      <a:r>
                        <a:rPr lang="en-US" sz="2400" b="0" i="1">
                          <a:solidFill>
                            <a:srgbClr val="333333"/>
                          </a:solidFill>
                          <a:latin typeface="Times New Roman" panose="02020603050405020304" charset="0"/>
                          <a:cs typeface="Times New Roman" panose="02020603050405020304" charset="0"/>
                        </a:rPr>
                        <a:t> θ</a:t>
                      </a:r>
                      <a:endParaRPr lang="en-US" sz="2400" b="0" i="1">
                        <a:solidFill>
                          <a:srgbClr val="333333"/>
                        </a:solidFill>
                        <a:latin typeface="Times New Roman" panose="02020603050405020304" charset="0"/>
                        <a:cs typeface="Times New Roman" panose="02020603050405020304" charset="0"/>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p>
                      <a:pPr indent="0" algn="ctr">
                        <a:buNone/>
                      </a:pP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方向</a:t>
                      </a:r>
                      <a:endParaRPr lang="en-US" altLang="en-US" sz="24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滤波器的方向</a:t>
                      </a:r>
                      <a:endParaRPr lang="en-US" altLang="en-US" sz="24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r h="603885">
                <a:tc>
                  <a:txBody>
                    <a:bodyPr/>
                    <a:p>
                      <a:pPr indent="0" algn="ctr">
                        <a:buNone/>
                      </a:pPr>
                      <a:r>
                        <a:rPr lang="en-US" sz="2400" b="0" i="1">
                          <a:solidFill>
                            <a:srgbClr val="333333"/>
                          </a:solidFill>
                          <a:latin typeface="Times New Roman" panose="02020603050405020304" charset="0"/>
                          <a:cs typeface="Times New Roman" panose="02020603050405020304" charset="0"/>
                        </a:rPr>
                        <a:t> Ψ</a:t>
                      </a:r>
                      <a:endParaRPr lang="en-US" sz="2400" b="0" i="1">
                        <a:solidFill>
                          <a:srgbClr val="333333"/>
                        </a:solidFill>
                        <a:latin typeface="Times New Roman" panose="02020603050405020304" charset="0"/>
                        <a:cs typeface="Times New Roman" panose="02020603050405020304" charset="0"/>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p>
                      <a:pPr indent="0" algn="ctr">
                        <a:buNone/>
                      </a:pP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相位偏移</a:t>
                      </a:r>
                      <a:endParaRPr lang="en-US" altLang="en-US" sz="24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调谐函数的相位偏移，取值-</a:t>
                      </a:r>
                      <a:r>
                        <a:rPr lang="en-US" sz="2400" b="0">
                          <a:solidFill>
                            <a:srgbClr val="333333"/>
                          </a:solidFill>
                          <a:latin typeface="Times New Roman" panose="02020603050405020304" charset="0"/>
                          <a:cs typeface="Times New Roman" panose="02020603050405020304" charset="0"/>
                        </a:rPr>
                        <a:t>180</a:t>
                      </a: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到1</a:t>
                      </a:r>
                      <a:r>
                        <a:rPr lang="en-US" sz="2400" b="0">
                          <a:solidFill>
                            <a:srgbClr val="333333"/>
                          </a:solidFill>
                          <a:latin typeface="Times New Roman" panose="02020603050405020304" charset="0"/>
                          <a:cs typeface="Times New Roman" panose="02020603050405020304" charset="0"/>
                        </a:rPr>
                        <a:t>80</a:t>
                      </a:r>
                      <a:endParaRPr lang="en-US" altLang="en-US" sz="2400" b="0">
                        <a:solidFill>
                          <a:srgbClr val="333333"/>
                        </a:solidFill>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r h="603250">
                <a:tc>
                  <a:txBody>
                    <a:bodyPr/>
                    <a:p>
                      <a:pPr indent="0" algn="ctr">
                        <a:buNone/>
                      </a:pPr>
                      <a:r>
                        <a:rPr lang="en-US" sz="2400" b="0" i="1">
                          <a:solidFill>
                            <a:srgbClr val="333333"/>
                          </a:solidFill>
                          <a:latin typeface="Times New Roman" panose="02020603050405020304" charset="0"/>
                          <a:cs typeface="Times New Roman" panose="02020603050405020304" charset="0"/>
                        </a:rPr>
                        <a:t> </a:t>
                      </a:r>
                      <a:r>
                        <a:rPr lang="en-US" sz="2000" i="1">
                          <a:solidFill>
                            <a:srgbClr val="333333"/>
                          </a:solidFill>
                          <a:latin typeface="Times New Roman" panose="02020603050405020304" charset="0"/>
                          <a:cs typeface="Times New Roman" panose="02020603050405020304" charset="0"/>
                          <a:sym typeface="+mn-ea"/>
                        </a:rPr>
                        <a:t>Υ</a:t>
                      </a:r>
                      <a:endParaRPr lang="en-US" altLang="en-US" sz="2000" b="0" i="1">
                        <a:solidFill>
                          <a:srgbClr val="333333"/>
                        </a:solidFill>
                        <a:latin typeface="Times New Roman" panose="02020603050405020304" charset="0"/>
                        <a:ea typeface="Calibri" panose="020F0502020204030204" charset="0"/>
                        <a:cs typeface="Times New Roman" panose="02020603050405020304" charset="0"/>
                        <a:sym typeface="+mn-ea"/>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p>
                      <a:pPr indent="0" algn="ctr">
                        <a:buNone/>
                      </a:pP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空间纵横比</a:t>
                      </a:r>
                      <a:endParaRPr lang="en-US" altLang="en-US" sz="24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决定滤波器的形状，取</a:t>
                      </a:r>
                      <a:r>
                        <a:rPr lang="en-US" sz="2400" b="0">
                          <a:solidFill>
                            <a:srgbClr val="333333"/>
                          </a:solidFill>
                          <a:latin typeface="Times New Roman" panose="02020603050405020304" charset="0"/>
                          <a:cs typeface="Times New Roman" panose="02020603050405020304" charset="0"/>
                        </a:rPr>
                        <a:t>1</a:t>
                      </a: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时为圆形，通常取0</a:t>
                      </a:r>
                      <a:r>
                        <a:rPr lang="en-US" sz="2400" b="0">
                          <a:solidFill>
                            <a:srgbClr val="333333"/>
                          </a:solidFill>
                          <a:latin typeface="Times New Roman" panose="02020603050405020304" charset="0"/>
                          <a:cs typeface="Times New Roman" panose="02020603050405020304" charset="0"/>
                        </a:rPr>
                        <a:t>.5</a:t>
                      </a:r>
                      <a:endParaRPr lang="en-US" altLang="en-US" sz="2400" b="0">
                        <a:solidFill>
                          <a:srgbClr val="333333"/>
                        </a:solidFill>
                        <a:latin typeface="Times New Roman" panose="02020603050405020304" charset="0"/>
                        <a:ea typeface="宋体" panose="02010600030101010101" pitchFamily="2" charset="-122"/>
                        <a:cs typeface="Times New Roman" panose="02020603050405020304" charset="0"/>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r h="603885">
                <a:tc>
                  <a:txBody>
                    <a:bodyPr/>
                    <a:p>
                      <a:pPr indent="0" algn="ctr">
                        <a:buNone/>
                      </a:pPr>
                      <a:r>
                        <a:rPr lang="en-US" sz="2400" i="1">
                          <a:solidFill>
                            <a:srgbClr val="333333"/>
                          </a:solidFill>
                          <a:latin typeface="Times New Roman" panose="02020603050405020304" charset="0"/>
                          <a:cs typeface="Times New Roman" panose="02020603050405020304" charset="0"/>
                          <a:sym typeface="+mn-ea"/>
                        </a:rPr>
                        <a:t>σ</a:t>
                      </a:r>
                      <a:r>
                        <a:rPr lang="en-US" sz="2400" b="0" i="1">
                          <a:solidFill>
                            <a:srgbClr val="333333"/>
                          </a:solidFill>
                          <a:latin typeface="Times New Roman" panose="02020603050405020304" charset="0"/>
                          <a:cs typeface="Times New Roman" panose="02020603050405020304" charset="0"/>
                        </a:rPr>
                        <a:t> </a:t>
                      </a:r>
                      <a:endParaRPr lang="en-US" altLang="en-US" sz="2400" b="0" i="1">
                        <a:solidFill>
                          <a:srgbClr val="333333"/>
                        </a:solidFill>
                        <a:latin typeface="Times New Roman" panose="02020603050405020304" charset="0"/>
                        <a:ea typeface="Calibri" panose="020F0502020204030204" charset="0"/>
                        <a:cs typeface="Times New Roman" panose="02020603050405020304" charset="0"/>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rgbClr val="F3F5F7"/>
                    </a:solidFill>
                  </a:tcPr>
                </a:tc>
                <a:tc>
                  <a:txBody>
                    <a:bodyPr/>
                    <a:p>
                      <a:pPr indent="0" algn="ctr">
                        <a:buNone/>
                      </a:pP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带宽</a:t>
                      </a:r>
                      <a:endParaRPr lang="en-US" altLang="en-US" sz="24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c>
                  <a:txBody>
                    <a:bodyPr/>
                    <a:p>
                      <a:pPr indent="0" algn="ctr">
                        <a:buNone/>
                      </a:pPr>
                      <a:r>
                        <a:rPr lang="en-US" sz="2400" b="0">
                          <a:solidFill>
                            <a:srgbClr val="333333"/>
                          </a:solidFill>
                          <a:latin typeface="宋体" panose="02010600030101010101" pitchFamily="2" charset="-122"/>
                          <a:ea typeface="宋体" panose="02010600030101010101" pitchFamily="2" charset="-122"/>
                          <a:cs typeface="宋体" panose="02010600030101010101" pitchFamily="2" charset="-122"/>
                        </a:rPr>
                        <a:t>Gauss滤波器的方差，通常取2π</a:t>
                      </a:r>
                      <a:endParaRPr lang="en-US" sz="2400" b="0">
                        <a:solidFill>
                          <a:srgbClr val="333333"/>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CBCDD1"/>
                      </a:solidFill>
                      <a:prstDash val="solid"/>
                      <a:headEnd type="none" w="med" len="med"/>
                      <a:tailEnd type="none" w="med" len="med"/>
                    </a:lnL>
                    <a:lnR w="12700" cap="flat" cmpd="sng">
                      <a:solidFill>
                        <a:srgbClr val="CBCDD1"/>
                      </a:solidFill>
                      <a:prstDash val="solid"/>
                      <a:headEnd type="none" w="med" len="med"/>
                      <a:tailEnd type="none" w="med" len="med"/>
                    </a:lnR>
                    <a:lnT w="12700" cap="flat" cmpd="sng">
                      <a:solidFill>
                        <a:srgbClr val="CBCDD1"/>
                      </a:solidFill>
                      <a:prstDash val="solid"/>
                      <a:headEnd type="none" w="med" len="med"/>
                      <a:tailEnd type="none" w="med" len="med"/>
                    </a:lnT>
                    <a:lnB w="12700" cap="flat" cmpd="sng">
                      <a:solidFill>
                        <a:srgbClr val="CBCDD1"/>
                      </a:solidFill>
                      <a:prstDash val="solid"/>
                      <a:headEnd type="none" w="med" len="med"/>
                      <a:tailEnd type="none" w="med" len="med"/>
                    </a:lnB>
                    <a:lnTlToBr>
                      <a:noFill/>
                    </a:lnTlToBr>
                    <a:lnBlToTr>
                      <a:noFill/>
                    </a:lnBlToTr>
                    <a:solidFill>
                      <a:schemeClr val="bg1">
                        <a:lumMod val="95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4" presetClass="entr" presetSubtype="0" fill="hold" nodeType="withEffect">
                                  <p:stCondLst>
                                    <p:cond delay="0"/>
                                  </p:stCondLst>
                                  <p:childTnLst>
                                    <p:set>
                                      <p:cBhvr>
                                        <p:cTn id="9" dur="1" fill="hold">
                                          <p:stCondLst>
                                            <p:cond delay="0"/>
                                          </p:stCondLst>
                                        </p:cTn>
                                        <p:tgtEl>
                                          <p:spTgt spid="5">
                                            <p:txEl>
                                              <p:pRg st="9" end="9"/>
                                            </p:txEl>
                                          </p:spTgt>
                                        </p:tgtEl>
                                        <p:attrNameLst>
                                          <p:attrName>style.visibility</p:attrName>
                                        </p:attrNameLst>
                                      </p:cBhvr>
                                      <p:to>
                                        <p:strVal val="visible"/>
                                      </p:to>
                                    </p:set>
                                    <p:anim to="" calcmode="lin" valueType="num">
                                      <p:cBhvr>
                                        <p:cTn id="10" dur="1" fill="hold"/>
                                        <p:tgtEl>
                                          <p:spTgt spid="5">
                                            <p:txEl>
                                              <p:pRg st="9" end="9"/>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custDataLst>
              <p:tags r:id="rId1"/>
            </p:custDataLst>
          </p:nvPr>
        </p:nvSpPr>
        <p:spPr>
          <a:xfrm>
            <a:off x="582295" y="1574800"/>
            <a:ext cx="10850880" cy="5139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60000"/>
              </a:lnSpc>
              <a:buFont typeface="Arial" panose="020B0604020202020204" pitchFamily="34" charset="0"/>
              <a:buChar char="•"/>
            </a:pPr>
            <a:r>
              <a:rPr lang="zh-CN" altLang="en-US" sz="2000" dirty="0">
                <a:solidFill>
                  <a:srgbClr val="002060"/>
                </a:solidFill>
                <a:sym typeface="+mn-lt"/>
              </a:rPr>
              <a:t>AdaBoost分类器</a:t>
            </a:r>
            <a:endParaRPr lang="zh-CN" altLang="en-US" sz="2000" dirty="0">
              <a:solidFill>
                <a:srgbClr val="002060"/>
              </a:solidFill>
              <a:sym typeface="+mn-lt"/>
            </a:endParaRPr>
          </a:p>
          <a:p>
            <a:pPr marL="800100" lvl="1" indent="-342900" algn="just">
              <a:lnSpc>
                <a:spcPct val="160000"/>
              </a:lnSpc>
              <a:buClrTx/>
              <a:buSzTx/>
              <a:buFont typeface="Arial" panose="020B0604020202020204" pitchFamily="34" charset="0"/>
              <a:buChar char="•"/>
            </a:pPr>
            <a:r>
              <a:rPr lang="zh-CN" altLang="en-US" sz="2000" dirty="0">
                <a:solidFill>
                  <a:srgbClr val="002060"/>
                </a:solidFill>
              </a:rPr>
              <a:t>基本思想：</a:t>
            </a:r>
            <a:endParaRPr lang="zh-CN" altLang="en-US" sz="2000" dirty="0">
              <a:solidFill>
                <a:srgbClr val="002060"/>
              </a:solidFill>
            </a:endParaRPr>
          </a:p>
          <a:p>
            <a:pPr indent="457200" algn="just">
              <a:lnSpc>
                <a:spcPct val="160000"/>
              </a:lnSpc>
              <a:buFont typeface="Arial" panose="020B0604020202020204" pitchFamily="34" charset="0"/>
              <a:buNone/>
            </a:pPr>
            <a:r>
              <a:rPr lang="zh-CN" altLang="en-US" sz="2000" dirty="0">
                <a:solidFill>
                  <a:schemeClr val="tx1">
                    <a:lumMod val="50000"/>
                    <a:lumOff val="50000"/>
                  </a:schemeClr>
                </a:solidFill>
              </a:rPr>
              <a:t>1)提高上一轮被错误分类的样本的权值，降低被正确分类的样本的权值；2)线性加权求和。误差率小的基学习器拥有较大的权值，误差率大的基学习器拥有较小的权值。</a:t>
            </a:r>
            <a:endParaRPr lang="zh-CN" altLang="en-US" sz="2000" dirty="0">
              <a:solidFill>
                <a:schemeClr val="tx1">
                  <a:lumMod val="50000"/>
                  <a:lumOff val="50000"/>
                </a:schemeClr>
              </a:solidFill>
            </a:endParaRPr>
          </a:p>
          <a:p>
            <a:pPr marL="800100" lvl="1" indent="-342900" algn="just">
              <a:lnSpc>
                <a:spcPct val="160000"/>
              </a:lnSpc>
              <a:buClrTx/>
              <a:buSzTx/>
              <a:buFont typeface="Arial" panose="020B0604020202020204" pitchFamily="34" charset="0"/>
              <a:buChar char="•"/>
            </a:pPr>
            <a:r>
              <a:rPr lang="zh-CN" altLang="en-US" sz="2000" dirty="0">
                <a:solidFill>
                  <a:srgbClr val="002060"/>
                </a:solidFill>
              </a:rPr>
              <a:t>算法的主要优点：</a:t>
            </a:r>
            <a:endParaRPr lang="zh-CN" altLang="en-US" sz="2000" dirty="0">
              <a:solidFill>
                <a:srgbClr val="002060"/>
              </a:solidFill>
            </a:endParaRPr>
          </a:p>
          <a:p>
            <a:pPr indent="457200" algn="just">
              <a:lnSpc>
                <a:spcPct val="160000"/>
              </a:lnSpc>
              <a:buFont typeface="Arial" panose="020B0604020202020204" pitchFamily="34" charset="0"/>
              <a:buNone/>
            </a:pPr>
            <a:r>
              <a:rPr lang="zh-CN" altLang="en-US" sz="2000" dirty="0">
                <a:solidFill>
                  <a:schemeClr val="tx1">
                    <a:lumMod val="50000"/>
                    <a:lumOff val="50000"/>
                  </a:schemeClr>
                </a:solidFill>
              </a:rPr>
              <a:t>1)不容易发生过拟合。2)Adaboost是一种有很高精度的分类器。3)当使用简单分类器时，计算出的结果是可理解的。4)可以使用各种方法构建子分类器，Adaboost算法提供的是框架。</a:t>
            </a:r>
            <a:endParaRPr lang="zh-CN" altLang="en-US" sz="2000" dirty="0">
              <a:solidFill>
                <a:schemeClr val="tx1">
                  <a:lumMod val="50000"/>
                  <a:lumOff val="50000"/>
                </a:schemeClr>
              </a:solidFill>
            </a:endParaRPr>
          </a:p>
          <a:p>
            <a:pPr marL="800100" lvl="1" indent="-342900" algn="just">
              <a:lnSpc>
                <a:spcPct val="160000"/>
              </a:lnSpc>
              <a:buClrTx/>
              <a:buSzTx/>
              <a:buFont typeface="Arial" panose="020B0604020202020204" pitchFamily="34" charset="0"/>
              <a:buChar char="•"/>
            </a:pPr>
            <a:r>
              <a:rPr lang="zh-CN" altLang="en-US" sz="2000" dirty="0">
                <a:solidFill>
                  <a:srgbClr val="002060"/>
                </a:solidFill>
                <a:sym typeface="+mn-ea"/>
              </a:rPr>
              <a:t>算法的</a:t>
            </a:r>
            <a:r>
              <a:rPr lang="zh-CN" altLang="en-US" sz="2000" dirty="0">
                <a:solidFill>
                  <a:srgbClr val="002060"/>
                </a:solidFill>
              </a:rPr>
              <a:t>主要缺点：</a:t>
            </a:r>
            <a:endParaRPr lang="zh-CN" altLang="en-US" sz="2000" dirty="0">
              <a:solidFill>
                <a:srgbClr val="002060"/>
              </a:solidFill>
            </a:endParaRPr>
          </a:p>
          <a:p>
            <a:pPr indent="457200" algn="just">
              <a:lnSpc>
                <a:spcPct val="160000"/>
              </a:lnSpc>
              <a:buFont typeface="Arial" panose="020B0604020202020204" pitchFamily="34" charset="0"/>
              <a:buNone/>
            </a:pPr>
            <a:r>
              <a:rPr lang="zh-CN" altLang="en-US" sz="2000" dirty="0">
                <a:solidFill>
                  <a:schemeClr val="tx1">
                    <a:lumMod val="50000"/>
                    <a:lumOff val="50000"/>
                  </a:schemeClr>
                </a:solidFill>
              </a:rPr>
              <a:t>1)训练时间过长。2)执行效果依赖于弱分类器的选择。3)对样本敏感，异常样本在迭代中可能会获得较高的权重，影响最终的强学习器的预测准确性。</a:t>
            </a:r>
            <a:endParaRPr lang="zh-CN" altLang="en-US" sz="2000" dirty="0">
              <a:solidFill>
                <a:schemeClr val="tx1">
                  <a:lumMod val="50000"/>
                  <a:lumOff val="50000"/>
                </a:schemeClr>
              </a:solidFill>
            </a:endParaRPr>
          </a:p>
          <a:p>
            <a:pPr marL="800100" lvl="1" indent="-342900" algn="just">
              <a:lnSpc>
                <a:spcPct val="150000"/>
              </a:lnSpc>
              <a:buFont typeface="Arial" panose="020B0604020202020204" pitchFamily="34" charset="0"/>
              <a:buChar char="•"/>
            </a:pPr>
            <a:endParaRPr lang="zh-CN" altLang="en-US" sz="2000" dirty="0">
              <a:solidFill>
                <a:schemeClr val="tx1">
                  <a:lumMod val="50000"/>
                  <a:lumOff val="50000"/>
                </a:schemeClr>
              </a:solidFill>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(一) </a:t>
            </a:r>
            <a:r>
              <a:rPr lang="zh-CN" altLang="en-US" b="1" dirty="0">
                <a:solidFill>
                  <a:schemeClr val="accent2">
                    <a:lumMod val="75000"/>
                  </a:schemeClr>
                </a:solidFill>
                <a:sym typeface="+mn-lt"/>
              </a:rPr>
              <a:t>Gabor滤波器与AdaBoost分类器</a:t>
            </a:r>
            <a:endParaRPr lang="zh-CN" altLang="en-US" b="1" dirty="0">
              <a:solidFill>
                <a:schemeClr val="accent2">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二、实验方法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dirty="0"/>
          </a:p>
        </p:txBody>
      </p:sp>
      <p:sp>
        <p:nvSpPr>
          <p:cNvPr id="5" name="矩形 4"/>
          <p:cNvSpPr/>
          <p:nvPr>
            <p:custDataLst>
              <p:tags r:id="rId1"/>
            </p:custDataLst>
          </p:nvPr>
        </p:nvSpPr>
        <p:spPr>
          <a:xfrm>
            <a:off x="669290" y="1696085"/>
            <a:ext cx="10850880" cy="4665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gn="just">
              <a:lnSpc>
                <a:spcPct val="150000"/>
              </a:lnSpc>
              <a:buFont typeface="Arial" panose="020B0604020202020204" pitchFamily="34" charset="0"/>
              <a:buChar char="•"/>
            </a:pPr>
            <a:r>
              <a:rPr lang="zh-CN" altLang="en-US" sz="2000" dirty="0">
                <a:solidFill>
                  <a:srgbClr val="002060"/>
                </a:solidFill>
                <a:sym typeface="+mn-lt"/>
              </a:rPr>
              <a:t>AdaBoost分类器</a:t>
            </a:r>
            <a:endParaRPr lang="zh-CN" altLang="en-US" sz="2000" dirty="0">
              <a:solidFill>
                <a:srgbClr val="002060"/>
              </a:solidFill>
              <a:sym typeface="+mn-lt"/>
            </a:endParaRPr>
          </a:p>
          <a:p>
            <a:pPr marL="800100" lvl="2" indent="-342900" algn="just">
              <a:lnSpc>
                <a:spcPct val="150000"/>
              </a:lnSpc>
              <a:buClrTx/>
              <a:buSzTx/>
              <a:buFont typeface="Arial" panose="020B0604020202020204" pitchFamily="34" charset="0"/>
              <a:buChar char="•"/>
            </a:pPr>
            <a:r>
              <a:rPr lang="zh-CN" altLang="en-US" sz="2000" dirty="0">
                <a:solidFill>
                  <a:srgbClr val="002060"/>
                </a:solidFill>
              </a:rPr>
              <a:t>算法流程</a:t>
            </a:r>
            <a:endParaRPr lang="zh-CN" altLang="en-US" sz="2000" dirty="0">
              <a:solidFill>
                <a:srgbClr val="002060"/>
              </a:solidFill>
            </a:endParaRPr>
          </a:p>
        </p:txBody>
      </p:sp>
      <p:sp>
        <p:nvSpPr>
          <p:cNvPr id="7" name="矩形 6"/>
          <p:cNvSpPr/>
          <p:nvPr/>
        </p:nvSpPr>
        <p:spPr>
          <a:xfrm>
            <a:off x="1033787" y="1223844"/>
            <a:ext cx="7052937" cy="368300"/>
          </a:xfrm>
          <a:prstGeom prst="rect">
            <a:avLst/>
          </a:prstGeom>
        </p:spPr>
        <p:txBody>
          <a:bodyPr wrap="square">
            <a:spAutoFit/>
          </a:bodyPr>
          <a:lstStyle/>
          <a:p>
            <a:r>
              <a:rPr lang="zh-CN" altLang="en-US" b="1" dirty="0">
                <a:solidFill>
                  <a:schemeClr val="accent2">
                    <a:lumMod val="75000"/>
                  </a:schemeClr>
                </a:solidFill>
              </a:rPr>
              <a:t>(一) </a:t>
            </a:r>
            <a:r>
              <a:rPr lang="zh-CN" altLang="en-US" b="1" dirty="0">
                <a:solidFill>
                  <a:schemeClr val="accent2">
                    <a:lumMod val="75000"/>
                  </a:schemeClr>
                </a:solidFill>
                <a:sym typeface="+mn-lt"/>
              </a:rPr>
              <a:t>Gabor滤波器与AdaBoost分类器</a:t>
            </a:r>
            <a:endParaRPr lang="zh-CN" altLang="en-US" b="1" dirty="0">
              <a:solidFill>
                <a:schemeClr val="accent2">
                  <a:lumMod val="75000"/>
                </a:schemeClr>
              </a:solidFill>
            </a:endParaRPr>
          </a:p>
        </p:txBody>
      </p:sp>
      <p:pic>
        <p:nvPicPr>
          <p:cNvPr id="12" name="图片 11"/>
          <p:cNvPicPr>
            <a:picLocks noChangeAspect="1"/>
          </p:cNvPicPr>
          <p:nvPr>
            <p:custDataLst>
              <p:tags r:id="rId2"/>
            </p:custDataLst>
          </p:nvPr>
        </p:nvPicPr>
        <p:blipFill>
          <a:blip r:embed="rId3"/>
          <a:stretch>
            <a:fillRect/>
          </a:stretch>
        </p:blipFill>
        <p:spPr>
          <a:xfrm>
            <a:off x="1292225" y="2721610"/>
            <a:ext cx="9605010" cy="344360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TABLE_BEAUTIFY" val="smartTable{20dd691e-c084-46be-96e0-41769c1692f6}"/>
  <p:tag name="TABLE_ENDDRAG_ORIGIN_RECT" val="673*292"/>
  <p:tag name="TABLE_ENDDRAG_RECT" val="157*160*673*292"/>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PP_MARK_KEY" val="24fff36a-7bbe-484a-a995-3f3137f7c2a1"/>
  <p:tag name="COMMONDATA" val="eyJoZGlkIjoiNzAxNWRjYmQ1NDVhZDIxODM1ODIwZGQyNGY3YWIwNTg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UNIT_TABLE_BEAUTIFY" val="smartTable{20dd691e-c084-46be-96e0-41769c1692f6}"/>
  <p:tag name="TABLE_ENDDRAG_ORIGIN_RECT" val="769*312"/>
  <p:tag name="TABLE_ENDDRAG_RECT" val="155*134*769*312"/>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10.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11.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12.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13.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14.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15.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16.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17.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18.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19.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20.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21.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22.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23.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7.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8.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ppt/theme/themeOverride9.xml><?xml version="1.0" encoding="utf-8"?>
<a:themeOverride xmlns:a="http://schemas.openxmlformats.org/drawingml/2006/main">
  <a:clrScheme name="房利美">
    <a:dk1>
      <a:srgbClr val="000000"/>
    </a:dk1>
    <a:lt1>
      <a:srgbClr val="FFFFFF"/>
    </a:lt1>
    <a:dk2>
      <a:srgbClr val="768395"/>
    </a:dk2>
    <a:lt2>
      <a:srgbClr val="F0F0F0"/>
    </a:lt2>
    <a:accent1>
      <a:srgbClr val="18489B"/>
    </a:accent1>
    <a:accent2>
      <a:srgbClr val="0C62BF"/>
    </a:accent2>
    <a:accent3>
      <a:srgbClr val="1C86FC"/>
    </a:accent3>
    <a:accent4>
      <a:srgbClr val="4598F7"/>
    </a:accent4>
    <a:accent5>
      <a:srgbClr val="73B3F9"/>
    </a:accent5>
    <a:accent6>
      <a:srgbClr val="7F7F7F"/>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3847</Words>
  <Application>WPS 演示</Application>
  <PresentationFormat>宽屏</PresentationFormat>
  <Paragraphs>380</Paragraphs>
  <Slides>24</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Arial</vt:lpstr>
      <vt:lpstr>宋体</vt:lpstr>
      <vt:lpstr>Wingdings</vt:lpstr>
      <vt:lpstr>微软雅黑</vt:lpstr>
      <vt:lpstr>黑体</vt:lpstr>
      <vt:lpstr>Impact</vt:lpstr>
      <vt:lpstr>Times New Roman</vt:lpstr>
      <vt:lpstr>Calibri</vt:lpstr>
      <vt:lpstr>Arial Unicode MS</vt:lpstr>
      <vt:lpstr>等线</vt:lpstr>
      <vt:lpstr>主题5</vt:lpstr>
      <vt:lpstr>针对FER2013数据集的表情识别方法研究</vt:lpstr>
      <vt:lpstr>PowerPoint 演示文稿</vt:lpstr>
      <vt:lpstr>一、背景介绍</vt:lpstr>
      <vt:lpstr>一、背景介绍</vt:lpstr>
      <vt:lpstr>一、背景介绍</vt:lpstr>
      <vt:lpstr>二、实验方法</vt:lpstr>
      <vt:lpstr>二、实验方法</vt:lpstr>
      <vt:lpstr>二、实验方法</vt:lpstr>
      <vt:lpstr>二、实验方法</vt:lpstr>
      <vt:lpstr>二、实验结果</vt:lpstr>
      <vt:lpstr>二、实验方法</vt:lpstr>
      <vt:lpstr>二、实验结果</vt:lpstr>
      <vt:lpstr>二、实验方法</vt:lpstr>
      <vt:lpstr>二、实验结果</vt:lpstr>
      <vt:lpstr>二、实验方法</vt:lpstr>
      <vt:lpstr>二、实验结果</vt:lpstr>
      <vt:lpstr>二、实验方法</vt:lpstr>
      <vt:lpstr>二、实验方法</vt:lpstr>
      <vt:lpstr>二、实验方法</vt:lpstr>
      <vt:lpstr>二、实验方法</vt:lpstr>
      <vt:lpstr>二、实验方法</vt:lpstr>
      <vt:lpstr>二、实验结果</vt:lpstr>
      <vt:lpstr>PowerPoint 演示文稿</vt:lpstr>
      <vt:lpstr>致谢 各位导师和同学</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Jiaxiang</cp:lastModifiedBy>
  <cp:revision>4</cp:revision>
  <dcterms:created xsi:type="dcterms:W3CDTF">2019-06-10T02:11:00Z</dcterms:created>
  <dcterms:modified xsi:type="dcterms:W3CDTF">2023-05-14T09:22:24Z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0C030FFFFAEB40BFB09DC2C3AB71CBE6_13</vt:lpwstr>
  </property>
</Properties>
</file>